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96" r:id="rId3"/>
    <p:sldId id="297" r:id="rId4"/>
    <p:sldId id="369" r:id="rId5"/>
    <p:sldId id="371" r:id="rId6"/>
    <p:sldId id="372" r:id="rId7"/>
    <p:sldId id="373" r:id="rId8"/>
    <p:sldId id="308" r:id="rId9"/>
    <p:sldId id="362" r:id="rId10"/>
    <p:sldId id="312" r:id="rId11"/>
    <p:sldId id="313" r:id="rId12"/>
    <p:sldId id="316" r:id="rId13"/>
    <p:sldId id="317" r:id="rId14"/>
    <p:sldId id="315" r:id="rId15"/>
    <p:sldId id="364" r:id="rId16"/>
    <p:sldId id="320" r:id="rId17"/>
    <p:sldId id="321" r:id="rId18"/>
    <p:sldId id="365" r:id="rId19"/>
    <p:sldId id="322" r:id="rId20"/>
    <p:sldId id="324" r:id="rId21"/>
    <p:sldId id="325" r:id="rId22"/>
    <p:sldId id="326" r:id="rId23"/>
    <p:sldId id="360" r:id="rId24"/>
    <p:sldId id="327" r:id="rId25"/>
    <p:sldId id="328" r:id="rId26"/>
    <p:sldId id="329" r:id="rId27"/>
    <p:sldId id="330" r:id="rId28"/>
    <p:sldId id="331" r:id="rId29"/>
    <p:sldId id="366" r:id="rId30"/>
    <p:sldId id="333" r:id="rId31"/>
    <p:sldId id="334" r:id="rId32"/>
    <p:sldId id="335" r:id="rId33"/>
    <p:sldId id="336" r:id="rId34"/>
    <p:sldId id="337" r:id="rId35"/>
    <p:sldId id="339" r:id="rId36"/>
    <p:sldId id="338" r:id="rId37"/>
    <p:sldId id="340" r:id="rId38"/>
    <p:sldId id="374" r:id="rId39"/>
    <p:sldId id="368" r:id="rId40"/>
    <p:sldId id="367" r:id="rId41"/>
    <p:sldId id="342" r:id="rId42"/>
    <p:sldId id="343" r:id="rId43"/>
    <p:sldId id="344" r:id="rId44"/>
    <p:sldId id="345" r:id="rId45"/>
    <p:sldId id="347" r:id="rId46"/>
    <p:sldId id="350" r:id="rId47"/>
    <p:sldId id="355" r:id="rId48"/>
    <p:sldId id="35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595959"/>
    <a:srgbClr val="2C75BE"/>
    <a:srgbClr val="ED217C"/>
    <a:srgbClr val="BDD7EE"/>
    <a:srgbClr val="941B0E"/>
    <a:srgbClr val="FE066B"/>
    <a:srgbClr val="F3F2F0"/>
    <a:srgbClr val="A58AFF"/>
    <a:srgbClr val="4EB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79849" autoAdjust="0"/>
  </p:normalViewPr>
  <p:slideViewPr>
    <p:cSldViewPr snapToGrid="0">
      <p:cViewPr varScale="1">
        <p:scale>
          <a:sx n="56" d="100"/>
          <a:sy n="56" d="100"/>
        </p:scale>
        <p:origin x="16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3FFD0-8BB7-4752-9571-50D57FBEE3B6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967A4-8393-4E3C-8660-55EEBCF1C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9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Walkthrough</a:t>
            </a:r>
            <a:r>
              <a:rPr lang="en-US" baseline="0" dirty="0" smtClean="0"/>
              <a:t> a simple example of how you would build a social network.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67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Walkthrough</a:t>
            </a:r>
            <a:r>
              <a:rPr lang="en-US" baseline="0" dirty="0" smtClean="0"/>
              <a:t> a simple example of how you would build a social network.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11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Walkthrough</a:t>
            </a:r>
            <a:r>
              <a:rPr lang="en-US" baseline="0" dirty="0" smtClean="0"/>
              <a:t> a simple example of how you would build a social network.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11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Walkthrough</a:t>
            </a:r>
            <a:r>
              <a:rPr lang="en-US" baseline="0" dirty="0" smtClean="0"/>
              <a:t> a simple example of how you would build a social network.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82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Walkthrough</a:t>
            </a:r>
            <a:r>
              <a:rPr lang="en-US" baseline="0" dirty="0" smtClean="0"/>
              <a:t> a simple example of how you would build a social network.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8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Mention</a:t>
            </a:r>
            <a:r>
              <a:rPr lang="en-US" baseline="0" dirty="0" smtClean="0"/>
              <a:t> how edges can also have attributes – for example can weight by frequency.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66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</a:t>
            </a:r>
            <a:r>
              <a:rPr lang="en-US" baseline="0" dirty="0" smtClean="0"/>
              <a:t> the difference between directed and undirected graphs.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65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Illustrate</a:t>
            </a:r>
            <a:r>
              <a:rPr lang="en-US" baseline="0" dirty="0" smtClean="0"/>
              <a:t> how you will need extra edge rows if a directed relationship is reciprocated.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71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simplicity,</a:t>
            </a:r>
            <a:r>
              <a:rPr lang="en-US" baseline="0" dirty="0" smtClean="0"/>
              <a:t> we will just consider the unweighted, undirected graph.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62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already see</a:t>
            </a:r>
            <a:r>
              <a:rPr lang="en-US" baseline="0" dirty="0" smtClean="0"/>
              <a:t> some interesting patterns from the 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Houses are pretty clustered into distinct groups, without a lot of mingling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Cedric seems to be a bridge between clusters, having friends with people in both houses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people are more connected than others, ex Harry compared to Dean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28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 intro of my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15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already see</a:t>
            </a:r>
            <a:r>
              <a:rPr lang="en-US" baseline="0" dirty="0" smtClean="0"/>
              <a:t> some interesting patterns from the 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Houses are pretty clustered into distinct groups, without a lot of mingling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Cedric seems to be a bridge between clusters, having friends with people in both houses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people are more connected than others, ex Harry compared to Dean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05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already see</a:t>
            </a:r>
            <a:r>
              <a:rPr lang="en-US" baseline="0" dirty="0" smtClean="0"/>
              <a:t> some interesting patterns from the 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Houses are pretty clustered into distinct groups, without a lot of mingling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Cedric seems to be a bridge between clusters, having friends with people in both houses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people are more connected than others, ex Harry compared to Dean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4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already see</a:t>
            </a:r>
            <a:r>
              <a:rPr lang="en-US" baseline="0" dirty="0" smtClean="0"/>
              <a:t> some interesting patterns from the 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Houses are pretty clustered into distinct groups, without a lot of mingling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Cedric seems to be a bridge between clusters, having friends with people in both houses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Some people are more connected than others, ex Harry compared to Dean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25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SNA</a:t>
            </a:r>
            <a:r>
              <a:rPr lang="en-US" baseline="0" dirty="0" smtClean="0"/>
              <a:t> can help us answer some interesting questions about a network.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1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answer these questions using a variety of network statistics. Brief explanation here, but I will go into depth with 3 common ones.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67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Overview</a:t>
            </a:r>
            <a:r>
              <a:rPr lang="en-US" baseline="0" dirty="0" smtClean="0"/>
              <a:t> of Degree, how to calculate, and interpretation.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54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Overview</a:t>
            </a:r>
            <a:r>
              <a:rPr lang="en-US" baseline="0" dirty="0" smtClean="0"/>
              <a:t> of Degree, how to calculate, and interpretation.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Overview</a:t>
            </a:r>
            <a:r>
              <a:rPr lang="en-US" baseline="0" dirty="0" smtClean="0"/>
              <a:t> of Degree, how to calculate, and interpretation.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46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Overview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Betweenness</a:t>
            </a:r>
            <a:r>
              <a:rPr lang="en-US" baseline="0" dirty="0" smtClean="0"/>
              <a:t> Centrality, how to calculate(-</a:t>
            </a:r>
            <a:r>
              <a:rPr lang="en-US" baseline="0" dirty="0" err="1" smtClean="0"/>
              <a:t>ish</a:t>
            </a:r>
            <a:r>
              <a:rPr lang="en-US" baseline="0" dirty="0" smtClean="0"/>
              <a:t>), and interpretation.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43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Overview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Betweenness</a:t>
            </a:r>
            <a:r>
              <a:rPr lang="en-US" baseline="0" dirty="0" smtClean="0"/>
              <a:t> Centrality, how to calculate(-</a:t>
            </a:r>
            <a:r>
              <a:rPr lang="en-US" baseline="0" dirty="0" err="1" smtClean="0"/>
              <a:t>ish</a:t>
            </a:r>
            <a:r>
              <a:rPr lang="en-US" baseline="0" dirty="0" smtClean="0"/>
              <a:t>), and interpretation.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Goals of the session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Agenda: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1. Network Analysis 101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2. Real life SNA applications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3. Demo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4. Queer Health Hackathon Submission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80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Overview</a:t>
            </a:r>
            <a:r>
              <a:rPr lang="en-US" baseline="0" dirty="0" smtClean="0"/>
              <a:t> of Density, how to calculate, and interpretation.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38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Overview</a:t>
            </a:r>
            <a:r>
              <a:rPr lang="en-US" baseline="0" dirty="0" smtClean="0"/>
              <a:t> of Density, how to calculate, and interpretation.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5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SNA</a:t>
            </a:r>
            <a:r>
              <a:rPr lang="en-US" baseline="0" dirty="0" smtClean="0"/>
              <a:t> is so powerful/why I like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75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how</a:t>
            </a:r>
            <a:r>
              <a:rPr lang="en-US" baseline="0" dirty="0" smtClean="0"/>
              <a:t> SNA can be applied to a variety of disciplines, and how there is potential for new algorithmic and computing advancements.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25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Famous sociology</a:t>
            </a:r>
            <a:r>
              <a:rPr lang="en-US" baseline="0" dirty="0" smtClean="0"/>
              <a:t> example that used SNA in a similar way to our simple example.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Study looked at friendships within a school, found there was both separation by grade level and race. Gets a bit into community detection features (which we didn’t go into) as this is an example of </a:t>
            </a:r>
            <a:r>
              <a:rPr lang="en-US" dirty="0" err="1" smtClean="0"/>
              <a:t>homophily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Moody, James. “Race, School Integration, and Friendship Segregation in America.” American Journal of Sociology 107: 679-716.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09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https://www.youtube.com/watch?v=tEczkhfLwqM</a:t>
            </a:r>
          </a:p>
          <a:p>
            <a:endParaRPr lang="en-US" dirty="0" smtClean="0"/>
          </a:p>
          <a:p>
            <a:r>
              <a:rPr lang="en-US" dirty="0" smtClean="0"/>
              <a:t>Short video showing the structure</a:t>
            </a:r>
            <a:r>
              <a:rPr lang="en-US" baseline="0" dirty="0" smtClean="0"/>
              <a:t> of U.S. Congress over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048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https://www.washingtonpost.com/news/wonk/wp/2015/04/23/a-stunning-visualization-of-our-divided-congress/</a:t>
            </a:r>
          </a:p>
          <a:p>
            <a:r>
              <a:rPr lang="en-US" dirty="0" smtClean="0"/>
              <a:t>https://journals.plos.org/plosone/article?id=10.1371/journal.pone.0123507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445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a SNA prototype I was </a:t>
            </a:r>
            <a:r>
              <a:rPr lang="en-US" baseline="0" dirty="0" smtClean="0"/>
              <a:t>a part of creating at </a:t>
            </a:r>
            <a:r>
              <a:rPr lang="en-US" baseline="0" dirty="0" err="1" smtClean="0"/>
              <a:t>Visionist</a:t>
            </a:r>
            <a:r>
              <a:rPr lang="en-US" baseline="0" dirty="0" smtClean="0"/>
              <a:t>. Explain how this uses Twitter data, but not in the typical social network way (typically account focused) as we instead built word networks to track conversations over time.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animated example looks at the conversation changing in response to the 2016 Turkish coup.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4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 comprehensive list – just</a:t>
            </a:r>
            <a:r>
              <a:rPr lang="en-US" baseline="0" dirty="0" smtClean="0"/>
              <a:t> </a:t>
            </a:r>
            <a:r>
              <a:rPr lang="en-US" dirty="0" smtClean="0"/>
              <a:t>popular open-source platforms.</a:t>
            </a:r>
          </a:p>
          <a:p>
            <a:endParaRPr lang="en-US" dirty="0" smtClean="0"/>
          </a:p>
          <a:p>
            <a:r>
              <a:rPr lang="en-US" b="1" dirty="0" smtClean="0"/>
              <a:t>Analysis:</a:t>
            </a:r>
          </a:p>
          <a:p>
            <a:r>
              <a:rPr lang="en-US" dirty="0" smtClean="0"/>
              <a:t>R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igraph</a:t>
            </a:r>
            <a:endParaRPr lang="en-US" baseline="0" dirty="0" smtClean="0"/>
          </a:p>
          <a:p>
            <a:r>
              <a:rPr lang="en-US" baseline="0" dirty="0" smtClean="0"/>
              <a:t>Python – </a:t>
            </a:r>
            <a:r>
              <a:rPr lang="en-US" baseline="0" dirty="0" err="1" smtClean="0"/>
              <a:t>Networkx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igraph</a:t>
            </a:r>
            <a:r>
              <a:rPr lang="en-US" baseline="0" dirty="0" smtClean="0"/>
              <a:t> wrapper (less support, but faster)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Visualization:</a:t>
            </a:r>
          </a:p>
          <a:p>
            <a:r>
              <a:rPr lang="en-US" baseline="0" dirty="0" smtClean="0"/>
              <a:t>R – </a:t>
            </a:r>
            <a:r>
              <a:rPr lang="en-US" baseline="0" dirty="0" err="1" smtClean="0"/>
              <a:t>igraph</a:t>
            </a:r>
            <a:endParaRPr lang="en-US" baseline="0" dirty="0" smtClean="0"/>
          </a:p>
          <a:p>
            <a:r>
              <a:rPr lang="en-US" baseline="0" dirty="0" smtClean="0"/>
              <a:t>Python – </a:t>
            </a:r>
            <a:r>
              <a:rPr lang="en-US" baseline="0" dirty="0" err="1" smtClean="0"/>
              <a:t>matplotlib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plotly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bokeh</a:t>
            </a:r>
            <a:endParaRPr lang="en-US" baseline="0" dirty="0" smtClean="0"/>
          </a:p>
          <a:p>
            <a:r>
              <a:rPr lang="en-US" baseline="0" dirty="0" smtClean="0"/>
              <a:t>Open-Source Software – </a:t>
            </a:r>
            <a:r>
              <a:rPr lang="en-US" baseline="0" dirty="0" err="1" smtClean="0"/>
              <a:t>Gephi</a:t>
            </a:r>
            <a:endParaRPr lang="en-US" baseline="0" dirty="0" smtClean="0"/>
          </a:p>
          <a:p>
            <a:r>
              <a:rPr lang="en-US" baseline="0" dirty="0" smtClean="0"/>
              <a:t>Frontend – D3.js, vis.js, cytoscape.js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GraphDB</a:t>
            </a:r>
            <a:r>
              <a:rPr lang="en-US" b="1" baseline="0" dirty="0" smtClean="0"/>
              <a:t>: </a:t>
            </a:r>
            <a:r>
              <a:rPr lang="en-US" baseline="0" dirty="0" smtClean="0"/>
              <a:t>neo4j, </a:t>
            </a:r>
            <a:r>
              <a:rPr lang="en-US" baseline="0" dirty="0" err="1" smtClean="0"/>
              <a:t>graphdb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HPC: </a:t>
            </a:r>
            <a:r>
              <a:rPr lang="en-US" baseline="0" dirty="0" smtClean="0"/>
              <a:t>Spark </a:t>
            </a:r>
            <a:r>
              <a:rPr lang="en-US" baseline="0" dirty="0" err="1" smtClean="0"/>
              <a:t>GraphFrames</a:t>
            </a:r>
            <a:r>
              <a:rPr lang="en-US" baseline="0" dirty="0" smtClean="0"/>
              <a:t> (seems the most promising)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56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36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Goals of the session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Agenda: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1. Network Analysis 101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2. Real life SNA applications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3. Demo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4. Queer Health Hackathon Submission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22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https://www.gaytascience.com/hacking-queer-healthcare/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Last year I was a part of the Queer Health Hackathon: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Brought together 75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scientists, health providers, and policy experts to better understand health disparities in the LGBTQ+ community.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were given access to a large de-identified patient-level dataset from a prominent academic medical center in the area. Sexual orientation and gender identity (SOGI) was well documented (HUGE deal by itself!) and LGBTQ+ patients made up 25% of the set.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lended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itself to a variety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research questions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 disease prevalence and clinical outcomes of the LGBTQ+ community (and different subgroups), SOGI data completeness and integrity, access to care, and intersectional identities.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0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was part of a team looking to use SNA to explore issues related to healthcare access and quality of care. Explain our research goals, rationale.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89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</a:t>
            </a:r>
            <a:r>
              <a:rPr lang="en-US" baseline="0" dirty="0" smtClean="0"/>
              <a:t> SNA portion of the project, we transformed the patient level data to build networks of providers.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3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duplicated this network creation process 3 times, for each population of interest (gender minority, sexual minority, and </a:t>
            </a:r>
            <a:r>
              <a:rPr lang="en-US" baseline="0" dirty="0" err="1" smtClean="0"/>
              <a:t>cishet</a:t>
            </a:r>
            <a:r>
              <a:rPr lang="en-US" baseline="0" dirty="0" smtClean="0"/>
              <a:t> control). We then extracted some of the network statistics discussed previously to look for differences in the provider networks.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9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see if network differences (potentially</a:t>
            </a:r>
            <a:r>
              <a:rPr lang="en-US" baseline="0" dirty="0" smtClean="0"/>
              <a:t> healthcare access) </a:t>
            </a:r>
            <a:r>
              <a:rPr lang="en-US" dirty="0" smtClean="0"/>
              <a:t>actually have an impact on</a:t>
            </a:r>
            <a:r>
              <a:rPr lang="en-US" baseline="0" dirty="0" smtClean="0"/>
              <a:t> quality of care for SGM patients, we used a simple linear model (briefly explain).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61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see if network differences (potentially</a:t>
            </a:r>
            <a:r>
              <a:rPr lang="en-US" baseline="0" dirty="0" smtClean="0"/>
              <a:t> healthcare access) </a:t>
            </a:r>
            <a:r>
              <a:rPr lang="en-US" dirty="0" smtClean="0"/>
              <a:t>actually have an impact on</a:t>
            </a:r>
            <a:r>
              <a:rPr lang="en-US" baseline="0" dirty="0" smtClean="0"/>
              <a:t> quality of care for SGM patients, we used a simple linear model (briefly explain).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24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hackathon outcomes and the team’s next steps</a:t>
            </a:r>
            <a:r>
              <a:rPr lang="en-US" baseline="0" dirty="0" smtClean="0"/>
              <a:t> and future directions.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04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r>
              <a:rPr lang="en-US" baseline="0" dirty="0" smtClean="0"/>
              <a:t> the goals of the presentation.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63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85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Goals of the session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Agenda: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1. Network Analysis 101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2. Real life SNA applications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3. Demo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4. Queer Health Hackathon Submission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45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Goals of the session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Agenda: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1. Network Analysis 101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2. Real life SNA applications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3. Demo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4. Queer Health Hackathon Submission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44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Goals of the session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Agenda: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1. Network Analysis 101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2. Real life SNA applications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3. Demo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4. Queer Health Hackathon Submission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37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SNA is</a:t>
            </a:r>
            <a:r>
              <a:rPr lang="en-US" baseline="0" dirty="0" smtClean="0"/>
              <a:t> using networks/graphs to recognize complicated patterns and dynamics in social relationship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structure of a graph (nodes/edges)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45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Walkthrough</a:t>
            </a:r>
            <a:r>
              <a:rPr lang="en-US" baseline="0" dirty="0" smtClean="0"/>
              <a:t> a simple example of how you would build a social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967A4-8393-4E3C-8660-55EEBCF1CC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3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2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8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6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02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5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4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09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4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1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6406E-EAC5-4EC5-8BDB-B15D39A3E74D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B378A-AD80-4ADF-BB8E-6E195106F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0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EczkhfLwqM" TargetMode="External"/><Relationship Id="rId4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99" y="157741"/>
            <a:ext cx="8991854" cy="67002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43289"/>
            <a:ext cx="12258102" cy="7150996"/>
          </a:xfrm>
          <a:prstGeom prst="rect">
            <a:avLst/>
          </a:prstGeom>
          <a:solidFill>
            <a:srgbClr val="F3F2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275863" y="4552950"/>
            <a:ext cx="4186255" cy="1965999"/>
          </a:xfrm>
          <a:prstGeom prst="rect">
            <a:avLst/>
          </a:prstGeom>
          <a:solidFill>
            <a:srgbClr val="F3F2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1172184"/>
            <a:ext cx="9718864" cy="1691648"/>
          </a:xfrm>
          <a:prstGeom prst="rect">
            <a:avLst/>
          </a:prstGeom>
          <a:solidFill>
            <a:srgbClr val="F3F2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86927" y="4629150"/>
            <a:ext cx="366196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solidFill>
                  <a:srgbClr val="FE066B"/>
                </a:solidFill>
              </a:rPr>
              <a:t>Kelsey Campbell</a:t>
            </a:r>
          </a:p>
          <a:p>
            <a:pPr algn="r"/>
            <a:r>
              <a:rPr lang="en-US" sz="3200" dirty="0" smtClean="0">
                <a:solidFill>
                  <a:srgbClr val="2C75BE"/>
                </a:solidFill>
              </a:rPr>
              <a:t>Data Scientist</a:t>
            </a:r>
          </a:p>
          <a:p>
            <a:pPr algn="r"/>
            <a:r>
              <a:rPr lang="en-US" sz="3200" dirty="0" smtClean="0">
                <a:solidFill>
                  <a:srgbClr val="2C75BE"/>
                </a:solidFill>
              </a:rPr>
              <a:t>@</a:t>
            </a:r>
            <a:r>
              <a:rPr lang="en-US" sz="3200" dirty="0" err="1" smtClean="0">
                <a:solidFill>
                  <a:srgbClr val="2C75BE"/>
                </a:solidFill>
              </a:rPr>
              <a:t>campkels</a:t>
            </a:r>
            <a:endParaRPr lang="en-US" sz="3200" dirty="0" smtClean="0">
              <a:solidFill>
                <a:srgbClr val="2C75B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863832"/>
            <a:ext cx="5966050" cy="1765318"/>
          </a:xfrm>
          <a:prstGeom prst="rect">
            <a:avLst/>
          </a:prstGeom>
          <a:solidFill>
            <a:srgbClr val="F3F2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9535" y="998510"/>
            <a:ext cx="9489329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E066B"/>
                </a:solidFill>
              </a:rPr>
              <a:t>Social Network </a:t>
            </a:r>
          </a:p>
          <a:p>
            <a:r>
              <a:rPr lang="en-US" sz="11500" dirty="0" smtClean="0">
                <a:solidFill>
                  <a:srgbClr val="FE066B"/>
                </a:solidFill>
              </a:rPr>
              <a:t>Analysis!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326452"/>
            <a:ext cx="3793879" cy="844701"/>
          </a:xfrm>
          <a:prstGeom prst="rect">
            <a:avLst/>
          </a:prstGeom>
          <a:solidFill>
            <a:srgbClr val="F3F2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896" y="449545"/>
            <a:ext cx="32407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 smtClean="0">
                <a:solidFill>
                  <a:srgbClr val="2C75BE"/>
                </a:solidFill>
              </a:rPr>
              <a:t>Introduction to</a:t>
            </a:r>
            <a:endParaRPr lang="en-US" sz="3800" b="1" dirty="0">
              <a:solidFill>
                <a:srgbClr val="2C75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7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99" name="TextBox 98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00" name="TextBox 99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graphicFrame>
        <p:nvGraphicFramePr>
          <p:cNvPr id="107" name="Table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426632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6551097" y="1103839"/>
            <a:ext cx="20048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Node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/>
          <p:cNvCxnSpPr>
            <a:endCxn id="109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>
            <a:endCxn id="135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6" name="Straight Connector 145"/>
          <p:cNvCxnSpPr>
            <a:endCxn id="144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Table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419224"/>
              </p:ext>
            </p:extLst>
          </p:nvPr>
        </p:nvGraphicFramePr>
        <p:xfrm>
          <a:off x="8839995" y="738454"/>
          <a:ext cx="332576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153"/>
                <a:gridCol w="1138687"/>
                <a:gridCol w="9859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391630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6551097" y="1103839"/>
            <a:ext cx="20048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Node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058343" y="195846"/>
            <a:ext cx="200957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Edge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839995" y="1488956"/>
            <a:ext cx="2342579" cy="4454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46" name="Rectangle 145"/>
          <p:cNvSpPr/>
          <p:nvPr/>
        </p:nvSpPr>
        <p:spPr>
          <a:xfrm>
            <a:off x="11163636" y="593099"/>
            <a:ext cx="1024280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>
            <a:endCxn id="147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endCxn id="173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/>
          <p:cNvCxnSpPr>
            <a:endCxn id="182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6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Table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66376"/>
              </p:ext>
            </p:extLst>
          </p:nvPr>
        </p:nvGraphicFramePr>
        <p:xfrm>
          <a:off x="8839995" y="738454"/>
          <a:ext cx="332576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153"/>
                <a:gridCol w="1138687"/>
                <a:gridCol w="9859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308741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6" name="TextBox 125"/>
          <p:cNvSpPr txBox="1"/>
          <p:nvPr/>
        </p:nvSpPr>
        <p:spPr>
          <a:xfrm>
            <a:off x="6551097" y="1103839"/>
            <a:ext cx="20048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Node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9058343" y="195846"/>
            <a:ext cx="200957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Edge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28" name="Rectangle 127"/>
          <p:cNvSpPr/>
          <p:nvPr/>
        </p:nvSpPr>
        <p:spPr>
          <a:xfrm>
            <a:off x="11163636" y="593099"/>
            <a:ext cx="1024280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8839995" y="1839433"/>
            <a:ext cx="2342579" cy="4104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>
            <a:endCxn id="130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>
            <a:endCxn id="156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endCxn id="165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31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04208"/>
              </p:ext>
            </p:extLst>
          </p:nvPr>
        </p:nvGraphicFramePr>
        <p:xfrm>
          <a:off x="8839995" y="738454"/>
          <a:ext cx="332576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153"/>
                <a:gridCol w="1138687"/>
                <a:gridCol w="9859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440914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551097" y="1103839"/>
            <a:ext cx="20048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Node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9058343" y="195846"/>
            <a:ext cx="200957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Edge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29" name="Rectangle 128"/>
          <p:cNvSpPr/>
          <p:nvPr/>
        </p:nvSpPr>
        <p:spPr>
          <a:xfrm>
            <a:off x="11163636" y="593099"/>
            <a:ext cx="1024280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839995" y="2220685"/>
            <a:ext cx="2342579" cy="3705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endCxn id="132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endCxn id="158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endCxn id="167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91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942301"/>
              </p:ext>
            </p:extLst>
          </p:nvPr>
        </p:nvGraphicFramePr>
        <p:xfrm>
          <a:off x="8839995" y="738454"/>
          <a:ext cx="332576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153"/>
                <a:gridCol w="1138687"/>
                <a:gridCol w="9859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1163636" y="593099"/>
            <a:ext cx="1024280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02057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9" name="TextBox 118"/>
          <p:cNvSpPr txBox="1"/>
          <p:nvPr/>
        </p:nvSpPr>
        <p:spPr>
          <a:xfrm>
            <a:off x="6551097" y="1103839"/>
            <a:ext cx="20048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Node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9058343" y="195846"/>
            <a:ext cx="200957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Edge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>
            <a:endCxn id="140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>
            <a:endCxn id="166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endCxn id="175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46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26" name="TextBox 125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365699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8" name="TextBox 127"/>
          <p:cNvSpPr txBox="1"/>
          <p:nvPr/>
        </p:nvSpPr>
        <p:spPr>
          <a:xfrm>
            <a:off x="6551097" y="1103839"/>
            <a:ext cx="20048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Node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9058343" y="195846"/>
            <a:ext cx="200957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Edge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83720"/>
              </p:ext>
            </p:extLst>
          </p:nvPr>
        </p:nvGraphicFramePr>
        <p:xfrm>
          <a:off x="8839995" y="738454"/>
          <a:ext cx="332576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153"/>
                <a:gridCol w="1138687"/>
                <a:gridCol w="9859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1" name="Oval 130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>
            <a:endCxn id="140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>
            <a:endCxn id="166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endCxn id="175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86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671562" y="2171018"/>
            <a:ext cx="232808" cy="9299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467466" y="3333749"/>
            <a:ext cx="971287" cy="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496985" y="2171018"/>
            <a:ext cx="304804" cy="929922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661605" y="2171018"/>
            <a:ext cx="1242765" cy="99811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794321" y="2155837"/>
            <a:ext cx="712620" cy="101329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874851" y="2148246"/>
            <a:ext cx="934115" cy="142735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38197" y="3273020"/>
            <a:ext cx="1102581" cy="46720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47885" y="3715455"/>
            <a:ext cx="1067470" cy="21745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48163" y="3927146"/>
            <a:ext cx="533466" cy="7681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896760" y="4859952"/>
            <a:ext cx="716681" cy="1364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663952" y="3927146"/>
            <a:ext cx="484211" cy="836463"/>
          </a:xfrm>
          <a:prstGeom prst="line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26" name="Oval 125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250509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6551097" y="1103839"/>
            <a:ext cx="20048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Node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058343" y="195846"/>
            <a:ext cx="200957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Edge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graphicFrame>
        <p:nvGraphicFramePr>
          <p:cNvPr id="139" name="Tab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28253"/>
              </p:ext>
            </p:extLst>
          </p:nvPr>
        </p:nvGraphicFramePr>
        <p:xfrm>
          <a:off x="8839995" y="738454"/>
          <a:ext cx="332576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153"/>
                <a:gridCol w="1138687"/>
                <a:gridCol w="9859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>
            <a:endCxn id="140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>
            <a:endCxn id="166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endCxn id="175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0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>
            <a:endCxn id="140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>
            <a:endCxn id="166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endCxn id="175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190316" y="6019800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0194" y="6019800"/>
            <a:ext cx="184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Recap &amp; Wrap Up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671562" y="2171018"/>
            <a:ext cx="232808" cy="92992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467466" y="3333749"/>
            <a:ext cx="971287" cy="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496985" y="2171018"/>
            <a:ext cx="304804" cy="929922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661605" y="2171018"/>
            <a:ext cx="1242765" cy="99811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794321" y="2155837"/>
            <a:ext cx="712620" cy="101329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874851" y="2148246"/>
            <a:ext cx="934115" cy="142735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38197" y="3273020"/>
            <a:ext cx="1102581" cy="46720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47885" y="3715455"/>
            <a:ext cx="1067470" cy="21745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48163" y="3927146"/>
            <a:ext cx="533466" cy="76818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896760" y="4859952"/>
            <a:ext cx="716681" cy="136466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663952" y="3927146"/>
            <a:ext cx="484211" cy="836463"/>
          </a:xfrm>
          <a:prstGeom prst="line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26" name="TextBox 125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27" name="Oval 126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250509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6551097" y="1103839"/>
            <a:ext cx="20048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Node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058343" y="195846"/>
            <a:ext cx="200957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Edge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graphicFrame>
        <p:nvGraphicFramePr>
          <p:cNvPr id="139" name="Tab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39479"/>
              </p:ext>
            </p:extLst>
          </p:nvPr>
        </p:nvGraphicFramePr>
        <p:xfrm>
          <a:off x="8839995" y="738454"/>
          <a:ext cx="3325766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153"/>
                <a:gridCol w="1138687"/>
                <a:gridCol w="9859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Helga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Penny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Penny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Helga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3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942301"/>
              </p:ext>
            </p:extLst>
          </p:nvPr>
        </p:nvGraphicFramePr>
        <p:xfrm>
          <a:off x="8839995" y="738454"/>
          <a:ext cx="332576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153"/>
                <a:gridCol w="1138687"/>
                <a:gridCol w="9859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1163636" y="593099"/>
            <a:ext cx="1024280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02057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9" name="TextBox 118"/>
          <p:cNvSpPr txBox="1"/>
          <p:nvPr/>
        </p:nvSpPr>
        <p:spPr>
          <a:xfrm>
            <a:off x="6551097" y="1103839"/>
            <a:ext cx="20048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Node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9058343" y="195846"/>
            <a:ext cx="200957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Edge Table</a:t>
            </a:r>
            <a:endParaRPr lang="en-US" sz="3100" b="1" dirty="0" smtClean="0">
              <a:solidFill>
                <a:srgbClr val="2C75BE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>
            <a:endCxn id="140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/>
          <p:cNvCxnSpPr>
            <a:endCxn id="166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endCxn id="175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Connector 187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9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89915" y="552450"/>
            <a:ext cx="1106835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43" name="TextBox 142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endCxn id="143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>
            <a:endCxn id="169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/>
          <p:cNvCxnSpPr>
            <a:endCxn id="178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1" name="Straight Connector 190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2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1000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Hi!</a:t>
            </a:r>
            <a:endParaRPr lang="en-US" sz="5400" dirty="0">
              <a:solidFill>
                <a:srgbClr val="ED217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1112" b="25832"/>
          <a:stretch/>
        </p:blipFill>
        <p:spPr>
          <a:xfrm>
            <a:off x="370181" y="1276884"/>
            <a:ext cx="4416097" cy="43967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79091" y="5856736"/>
            <a:ext cx="239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D217C"/>
                </a:solidFill>
              </a:rPr>
              <a:t>Kelsey (they/she)</a:t>
            </a:r>
            <a:endParaRPr lang="en-US" sz="2400" b="1" dirty="0" smtClean="0">
              <a:solidFill>
                <a:srgbClr val="ED217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901" y="5168548"/>
            <a:ext cx="2875190" cy="1017817"/>
          </a:xfrm>
          <a:prstGeom prst="rect">
            <a:avLst/>
          </a:prstGeom>
        </p:spPr>
      </p:pic>
      <p:pic>
        <p:nvPicPr>
          <p:cNvPr id="54274" name="Picture 2" descr="Image result for purdu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500" y="790589"/>
            <a:ext cx="1055714" cy="14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10319" y="1206698"/>
            <a:ext cx="30344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2C75BE"/>
                </a:solidFill>
              </a:rPr>
              <a:t>Economics - 2011</a:t>
            </a:r>
            <a:endParaRPr lang="en-US" sz="3100" b="1" dirty="0">
              <a:solidFill>
                <a:srgbClr val="2C75BE"/>
              </a:solidFill>
            </a:endParaRPr>
          </a:p>
        </p:txBody>
      </p:sp>
      <p:pic>
        <p:nvPicPr>
          <p:cNvPr id="54276" name="Picture 4" descr="Image result for RTI international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434" y="2262362"/>
            <a:ext cx="2644885" cy="139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10319" y="2674719"/>
            <a:ext cx="394826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2C75BE"/>
                </a:solidFill>
              </a:rPr>
              <a:t>Public Health Research</a:t>
            </a:r>
            <a:endParaRPr lang="en-US" sz="3100" b="1" dirty="0">
              <a:solidFill>
                <a:srgbClr val="2C75BE"/>
              </a:solidFill>
            </a:endParaRPr>
          </a:p>
        </p:txBody>
      </p:sp>
      <p:pic>
        <p:nvPicPr>
          <p:cNvPr id="54278" name="Picture 6" descr="Master of Science in Analytics | Institute for Advanced Analytic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1" r="22995"/>
          <a:stretch/>
        </p:blipFill>
        <p:spPr bwMode="auto">
          <a:xfrm>
            <a:off x="5190086" y="3885119"/>
            <a:ext cx="4129710" cy="8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9571340" y="4024441"/>
            <a:ext cx="206492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>
                <a:solidFill>
                  <a:srgbClr val="2C75BE"/>
                </a:solidFill>
              </a:rPr>
              <a:t>MSA - 2016</a:t>
            </a:r>
            <a:endParaRPr lang="en-US" sz="3100" b="1" dirty="0">
              <a:solidFill>
                <a:srgbClr val="2C75BE"/>
              </a:solidFill>
            </a:endParaRPr>
          </a:p>
        </p:txBody>
      </p:sp>
      <p:pic>
        <p:nvPicPr>
          <p:cNvPr id="30" name="Picture 6" descr="https://www.gaytascience.com/wp-content/uploads/2017/04/full-logo-1024x17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37" y="5395071"/>
            <a:ext cx="3187527" cy="55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93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89915" y="552450"/>
            <a:ext cx="1106835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43" name="TextBox 142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3368210" y="2897818"/>
            <a:ext cx="3344436" cy="2904014"/>
          </a:xfrm>
          <a:prstGeom prst="ellipse">
            <a:avLst/>
          </a:prstGeom>
          <a:noFill/>
          <a:ln w="57150">
            <a:solidFill>
              <a:srgbClr val="ED2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20523" y="1018579"/>
            <a:ext cx="3380233" cy="3172420"/>
          </a:xfrm>
          <a:prstGeom prst="ellipse">
            <a:avLst/>
          </a:prstGeom>
          <a:noFill/>
          <a:ln w="57150">
            <a:solidFill>
              <a:srgbClr val="ED2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>
            <a:endCxn id="145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endCxn id="171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/>
          <p:cNvCxnSpPr>
            <a:endCxn id="180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0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89915" y="552450"/>
            <a:ext cx="1106835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403448" y="2403827"/>
            <a:ext cx="533607" cy="760195"/>
          </a:xfrm>
          <a:prstGeom prst="straightConnector1">
            <a:avLst/>
          </a:prstGeom>
          <a:ln w="107950">
            <a:solidFill>
              <a:srgbClr val="ED2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>
            <a:endCxn id="144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>
            <a:endCxn id="170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endCxn id="179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0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traight Connector 113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43" name="TextBox 142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89915" y="552450"/>
            <a:ext cx="1106835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0523" y="1018579"/>
            <a:ext cx="3380233" cy="3172420"/>
          </a:xfrm>
          <a:prstGeom prst="ellipse">
            <a:avLst/>
          </a:prstGeom>
          <a:noFill/>
          <a:ln w="57150">
            <a:solidFill>
              <a:srgbClr val="ED2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>
            <a:endCxn id="145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>
            <a:endCxn id="171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/>
          <p:cNvCxnSpPr>
            <a:endCxn id="180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8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69842" y="1313714"/>
            <a:ext cx="559969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Who is the most </a:t>
            </a:r>
            <a:r>
              <a:rPr lang="en-US" sz="3100" b="1" dirty="0" smtClean="0">
                <a:solidFill>
                  <a:srgbClr val="2C75BE"/>
                </a:solidFill>
              </a:rPr>
              <a:t>important</a:t>
            </a:r>
            <a:r>
              <a:rPr lang="en-US" sz="3100" dirty="0" smtClean="0">
                <a:solidFill>
                  <a:srgbClr val="2C75BE"/>
                </a:solidFill>
              </a:rPr>
              <a:t> or </a:t>
            </a:r>
            <a:r>
              <a:rPr lang="en-US" sz="3100" b="1" dirty="0" smtClean="0">
                <a:solidFill>
                  <a:srgbClr val="2C75BE"/>
                </a:solidFill>
              </a:rPr>
              <a:t>powerful</a:t>
            </a:r>
            <a:r>
              <a:rPr lang="en-US" sz="3100" dirty="0" smtClean="0">
                <a:solidFill>
                  <a:srgbClr val="2C75BE"/>
                </a:solidFill>
              </a:rPr>
              <a:t> person?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Who is the most </a:t>
            </a:r>
            <a:r>
              <a:rPr lang="en-US" sz="3100" b="1" dirty="0" smtClean="0">
                <a:solidFill>
                  <a:srgbClr val="2C75BE"/>
                </a:solidFill>
              </a:rPr>
              <a:t>influential</a:t>
            </a:r>
            <a:r>
              <a:rPr lang="en-US" sz="3100" dirty="0" smtClean="0">
                <a:solidFill>
                  <a:srgbClr val="2C75BE"/>
                </a:solidFill>
              </a:rPr>
              <a:t>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Who are the </a:t>
            </a:r>
            <a:r>
              <a:rPr lang="en-US" sz="3100" b="1" dirty="0" smtClean="0">
                <a:solidFill>
                  <a:srgbClr val="2C75BE"/>
                </a:solidFill>
              </a:rPr>
              <a:t>critical links</a:t>
            </a:r>
            <a:r>
              <a:rPr lang="en-US" sz="3100" dirty="0" smtClean="0">
                <a:solidFill>
                  <a:srgbClr val="2C75BE"/>
                </a:solidFill>
              </a:rPr>
              <a:t>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How easily can a node make </a:t>
            </a:r>
            <a:r>
              <a:rPr lang="en-US" sz="3100" b="1" dirty="0" smtClean="0">
                <a:solidFill>
                  <a:srgbClr val="2C75BE"/>
                </a:solidFill>
              </a:rPr>
              <a:t>connections</a:t>
            </a:r>
            <a:r>
              <a:rPr lang="en-US" sz="3100" dirty="0" smtClean="0">
                <a:solidFill>
                  <a:srgbClr val="2C75BE"/>
                </a:solidFill>
              </a:rPr>
              <a:t>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What </a:t>
            </a:r>
            <a:r>
              <a:rPr lang="en-US" sz="3100" b="1" dirty="0" smtClean="0">
                <a:solidFill>
                  <a:srgbClr val="2C75BE"/>
                </a:solidFill>
              </a:rPr>
              <a:t>communities</a:t>
            </a:r>
            <a:r>
              <a:rPr lang="en-US" sz="3100" dirty="0" smtClean="0">
                <a:solidFill>
                  <a:srgbClr val="2C75BE"/>
                </a:solidFill>
              </a:rPr>
              <a:t> are present?</a:t>
            </a:r>
            <a:endParaRPr lang="en-US" sz="3100" dirty="0">
              <a:solidFill>
                <a:srgbClr val="2C75BE"/>
              </a:solidFill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>
            <a:endCxn id="144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>
            <a:endCxn id="170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endCxn id="179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2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5249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Network Statistics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8227" y="1313714"/>
            <a:ext cx="559969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Who is the most </a:t>
            </a:r>
            <a:r>
              <a:rPr lang="en-US" sz="3100" b="1" dirty="0" smtClean="0">
                <a:solidFill>
                  <a:srgbClr val="2C75BE"/>
                </a:solidFill>
              </a:rPr>
              <a:t>important</a:t>
            </a:r>
            <a:r>
              <a:rPr lang="en-US" sz="3100" dirty="0" smtClean="0">
                <a:solidFill>
                  <a:srgbClr val="2C75BE"/>
                </a:solidFill>
              </a:rPr>
              <a:t> or </a:t>
            </a:r>
            <a:r>
              <a:rPr lang="en-US" sz="3100" b="1" dirty="0" smtClean="0">
                <a:solidFill>
                  <a:srgbClr val="2C75BE"/>
                </a:solidFill>
              </a:rPr>
              <a:t>powerful</a:t>
            </a:r>
            <a:r>
              <a:rPr lang="en-US" sz="3100" dirty="0" smtClean="0">
                <a:solidFill>
                  <a:srgbClr val="2C75BE"/>
                </a:solidFill>
              </a:rPr>
              <a:t> person?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Who is the most </a:t>
            </a:r>
            <a:r>
              <a:rPr lang="en-US" sz="3100" b="1" dirty="0" smtClean="0">
                <a:solidFill>
                  <a:srgbClr val="2C75BE"/>
                </a:solidFill>
              </a:rPr>
              <a:t>influential</a:t>
            </a:r>
            <a:r>
              <a:rPr lang="en-US" sz="3100" dirty="0" smtClean="0">
                <a:solidFill>
                  <a:srgbClr val="2C75BE"/>
                </a:solidFill>
              </a:rPr>
              <a:t>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Who are the </a:t>
            </a:r>
            <a:r>
              <a:rPr lang="en-US" sz="3100" b="1" dirty="0" smtClean="0">
                <a:solidFill>
                  <a:srgbClr val="2C75BE"/>
                </a:solidFill>
              </a:rPr>
              <a:t>critical links</a:t>
            </a:r>
            <a:r>
              <a:rPr lang="en-US" sz="3100" dirty="0" smtClean="0">
                <a:solidFill>
                  <a:srgbClr val="2C75BE"/>
                </a:solidFill>
              </a:rPr>
              <a:t>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How easily can a node make </a:t>
            </a:r>
            <a:r>
              <a:rPr lang="en-US" sz="3100" b="1" dirty="0" smtClean="0">
                <a:solidFill>
                  <a:srgbClr val="2C75BE"/>
                </a:solidFill>
              </a:rPr>
              <a:t>connections</a:t>
            </a:r>
            <a:r>
              <a:rPr lang="en-US" sz="3100" dirty="0" smtClean="0">
                <a:solidFill>
                  <a:srgbClr val="2C75BE"/>
                </a:solidFill>
              </a:rPr>
              <a:t>?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What </a:t>
            </a:r>
            <a:r>
              <a:rPr lang="en-US" sz="3100" b="1" dirty="0" smtClean="0">
                <a:solidFill>
                  <a:srgbClr val="2C75BE"/>
                </a:solidFill>
              </a:rPr>
              <a:t>communities</a:t>
            </a:r>
            <a:r>
              <a:rPr lang="en-US" sz="3100" dirty="0" smtClean="0">
                <a:solidFill>
                  <a:srgbClr val="2C75BE"/>
                </a:solidFill>
              </a:rPr>
              <a:t> are present?</a:t>
            </a:r>
            <a:endParaRPr lang="en-US" sz="3100" dirty="0">
              <a:solidFill>
                <a:srgbClr val="2C75BE"/>
              </a:solidFill>
            </a:endParaRPr>
          </a:p>
        </p:txBody>
      </p:sp>
      <p:sp>
        <p:nvSpPr>
          <p:cNvPr id="45" name="Left Brace 44"/>
          <p:cNvSpPr/>
          <p:nvPr/>
        </p:nvSpPr>
        <p:spPr>
          <a:xfrm rot="10800000">
            <a:off x="6017921" y="1427746"/>
            <a:ext cx="390315" cy="1668380"/>
          </a:xfrm>
          <a:prstGeom prst="leftBrace">
            <a:avLst>
              <a:gd name="adj1" fmla="val 69983"/>
              <a:gd name="adj2" fmla="val 50687"/>
            </a:avLst>
          </a:prstGeom>
          <a:ln w="44450">
            <a:solidFill>
              <a:srgbClr val="FE0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855641" y="1427746"/>
            <a:ext cx="48453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E066B"/>
                </a:solidFill>
              </a:rPr>
              <a:t>Centrality</a:t>
            </a:r>
            <a:r>
              <a:rPr lang="en-US" sz="2800" dirty="0" smtClean="0">
                <a:solidFill>
                  <a:srgbClr val="FE066B"/>
                </a:solidFill>
              </a:rPr>
              <a:t> (</a:t>
            </a:r>
            <a:r>
              <a:rPr lang="en-US" sz="2800" dirty="0" err="1" smtClean="0">
                <a:solidFill>
                  <a:srgbClr val="FE066B"/>
                </a:solidFill>
              </a:rPr>
              <a:t>Betweenness</a:t>
            </a:r>
            <a:r>
              <a:rPr lang="en-US" sz="2800" dirty="0" smtClean="0">
                <a:solidFill>
                  <a:srgbClr val="FE066B"/>
                </a:solidFill>
              </a:rPr>
              <a:t>, Closeness, Eigenvector, In-degree, Out-degree…), </a:t>
            </a:r>
            <a:r>
              <a:rPr lang="en-US" sz="2800" b="1" dirty="0" smtClean="0">
                <a:solidFill>
                  <a:srgbClr val="FE066B"/>
                </a:solidFill>
              </a:rPr>
              <a:t>Degree, Brokers/Bridges…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08236" y="3510684"/>
            <a:ext cx="547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E066B"/>
                </a:solidFill>
              </a:rPr>
              <a:t>Connectivity, Distance, Closeness…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620475" y="3785937"/>
            <a:ext cx="397446" cy="0"/>
          </a:xfrm>
          <a:prstGeom prst="line">
            <a:avLst/>
          </a:prstGeom>
          <a:ln w="41275">
            <a:solidFill>
              <a:srgbClr val="ED2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84847" y="4459859"/>
            <a:ext cx="509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E066B"/>
                </a:solidFill>
              </a:rPr>
              <a:t>Closure, </a:t>
            </a:r>
            <a:r>
              <a:rPr lang="en-US" sz="2800" b="1" dirty="0" err="1" smtClean="0">
                <a:solidFill>
                  <a:srgbClr val="FE066B"/>
                </a:solidFill>
              </a:rPr>
              <a:t>Homophily</a:t>
            </a:r>
            <a:r>
              <a:rPr lang="en-US" sz="2800" b="1" dirty="0" smtClean="0">
                <a:solidFill>
                  <a:srgbClr val="FE066B"/>
                </a:solidFill>
              </a:rPr>
              <a:t>, Cliques…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5018896" y="4721469"/>
            <a:ext cx="397446" cy="0"/>
          </a:xfrm>
          <a:prstGeom prst="line">
            <a:avLst/>
          </a:prstGeom>
          <a:ln w="41275">
            <a:solidFill>
              <a:srgbClr val="ED2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endCxn id="81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endCxn id="107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>
            <a:endCxn id="116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2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/>
      <p:bldP spid="51" grpId="0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79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Network Statistics - Degree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69842" y="1313714"/>
            <a:ext cx="559969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Node-level statistic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= the number of connections each person has</a:t>
            </a:r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>
            <a:endCxn id="144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>
            <a:endCxn id="170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endCxn id="179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8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Connector 121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45" name="TextBox 144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46" name="TextBox 145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47" name="TextBox 146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48" name="TextBox 147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49" name="TextBox 148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8941" y="145687"/>
            <a:ext cx="779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Network Statistics - Degree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69842" y="1313714"/>
            <a:ext cx="559969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Node-level statistic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= the number of connections each person has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858" y="236190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599838" y="188837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712750" y="18786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291193" y="30086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483436" y="30124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775579" y="343846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4951635" y="36238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4479399" y="46934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643479" y="453882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/>
          <p:cNvCxnSpPr>
            <a:endCxn id="153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/>
          <p:cNvCxnSpPr>
            <a:endCxn id="179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/>
          <p:cNvCxnSpPr>
            <a:endCxn id="188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Straight Connector 200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55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47" name="TextBox 146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48" name="TextBox 147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564858" y="236190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55" name="TextBox 154"/>
          <p:cNvSpPr txBox="1"/>
          <p:nvPr/>
        </p:nvSpPr>
        <p:spPr>
          <a:xfrm>
            <a:off x="1599838" y="188837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2712750" y="187862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1291193" y="30086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2483436" y="30124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</a:t>
            </a:r>
            <a:endParaRPr lang="en-US" sz="32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3775579" y="343846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4951635" y="362381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</a:t>
            </a:r>
            <a:endParaRPr lang="en-US" sz="32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4479399" y="46934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5643479" y="453882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38941" y="145687"/>
            <a:ext cx="7793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Network Statistics - Degree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69842" y="1313714"/>
            <a:ext cx="5599696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Node-level statistic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= the number of connections each person has</a:t>
            </a:r>
          </a:p>
        </p:txBody>
      </p:sp>
      <p:sp>
        <p:nvSpPr>
          <p:cNvPr id="66" name="Oval 65"/>
          <p:cNvSpPr/>
          <p:nvPr/>
        </p:nvSpPr>
        <p:spPr>
          <a:xfrm rot="20705274">
            <a:off x="1395491" y="1045487"/>
            <a:ext cx="2231871" cy="2984663"/>
          </a:xfrm>
          <a:prstGeom prst="ellipse">
            <a:avLst/>
          </a:prstGeom>
          <a:noFill/>
          <a:ln w="57150">
            <a:solidFill>
              <a:srgbClr val="ED2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274472" y="3339960"/>
            <a:ext cx="5599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ED217C"/>
                </a:solidFill>
              </a:rPr>
              <a:t>“Who is the most connected?”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/>
          <p:cNvCxnSpPr>
            <a:endCxn id="163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>
            <a:endCxn id="189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9" name="Oval 198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0" name="Straight Connector 199"/>
          <p:cNvCxnSpPr>
            <a:endCxn id="198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1" name="Straight Connector 210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56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11608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ED217C"/>
                </a:solidFill>
              </a:rPr>
              <a:t>Network Statistics – </a:t>
            </a:r>
            <a:r>
              <a:rPr lang="en-US" sz="5000" dirty="0" err="1" smtClean="0">
                <a:solidFill>
                  <a:srgbClr val="ED217C"/>
                </a:solidFill>
              </a:rPr>
              <a:t>Betweenness</a:t>
            </a:r>
            <a:r>
              <a:rPr lang="en-US" sz="5000" dirty="0" smtClean="0">
                <a:solidFill>
                  <a:srgbClr val="ED217C"/>
                </a:solidFill>
              </a:rPr>
              <a:t> Centrality</a:t>
            </a:r>
            <a:endParaRPr lang="en-US" sz="5000" dirty="0">
              <a:solidFill>
                <a:srgbClr val="2C75B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69842" y="1313714"/>
            <a:ext cx="559969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Node-level statistic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Based on </a:t>
            </a:r>
            <a:r>
              <a:rPr lang="en-US" sz="3100" b="1" dirty="0" smtClean="0">
                <a:solidFill>
                  <a:srgbClr val="2C75BE"/>
                </a:solidFill>
              </a:rPr>
              <a:t>Shortest Paths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= sum of the proportion of all the shortest paths in the network that go through a node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100" dirty="0" smtClean="0">
              <a:solidFill>
                <a:srgbClr val="2C75BE"/>
              </a:solidFill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75" name="TextBox 174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76" name="TextBox 175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78" name="TextBox 177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79" name="TextBox 178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80" name="TextBox 179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82" name="TextBox 181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Connector 203"/>
          <p:cNvCxnSpPr>
            <a:endCxn id="183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Connector 214"/>
          <p:cNvCxnSpPr>
            <a:endCxn id="209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17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Connector 219"/>
          <p:cNvCxnSpPr>
            <a:endCxn id="218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35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11608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ED217C"/>
                </a:solidFill>
              </a:rPr>
              <a:t>Network Statistics – </a:t>
            </a:r>
            <a:r>
              <a:rPr lang="en-US" sz="5000" dirty="0" err="1" smtClean="0">
                <a:solidFill>
                  <a:srgbClr val="ED217C"/>
                </a:solidFill>
              </a:rPr>
              <a:t>Betweenness</a:t>
            </a:r>
            <a:r>
              <a:rPr lang="en-US" sz="5000" dirty="0" smtClean="0">
                <a:solidFill>
                  <a:srgbClr val="ED217C"/>
                </a:solidFill>
              </a:rPr>
              <a:t> Centrality</a:t>
            </a:r>
            <a:endParaRPr lang="en-US" sz="5000" dirty="0">
              <a:solidFill>
                <a:srgbClr val="2C75B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86048" y="4202170"/>
            <a:ext cx="5599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ED217C"/>
                </a:solidFill>
              </a:rPr>
              <a:t>“Who has the most power?”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46" name="TextBox 145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47" name="TextBox 146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48" name="TextBox 147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52" name="TextBox 151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53" name="TextBox 152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54" name="TextBox 153"/>
          <p:cNvSpPr txBox="1"/>
          <p:nvPr/>
        </p:nvSpPr>
        <p:spPr>
          <a:xfrm>
            <a:off x="596077" y="24315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32755" y="19571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742153" y="19448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6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324054" y="308952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501267" y="30895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6</a:t>
            </a:r>
            <a:endParaRPr lang="en-US" sz="24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3730712" y="35073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15</a:t>
            </a:r>
            <a:endParaRPr lang="en-US" sz="2400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4890839" y="370007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4494773" y="47621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687182" y="46130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0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369842" y="1313714"/>
            <a:ext cx="559969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Node-level statistic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Based on </a:t>
            </a:r>
            <a:r>
              <a:rPr lang="en-US" sz="3100" b="1" dirty="0" smtClean="0">
                <a:solidFill>
                  <a:srgbClr val="2C75BE"/>
                </a:solidFill>
              </a:rPr>
              <a:t>Shortest Paths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= sum of the proportion of all the shortest paths in the network that go through a node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100" dirty="0" smtClean="0">
              <a:solidFill>
                <a:srgbClr val="2C75BE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/>
          <p:cNvCxnSpPr>
            <a:endCxn id="164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TextBox 189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>
            <a:endCxn id="190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Straight Connector 200"/>
          <p:cNvCxnSpPr>
            <a:endCxn id="199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Connector 211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4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8561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Social Network Analysis (SNA)</a:t>
            </a:r>
            <a:endParaRPr lang="en-US" sz="5400" dirty="0">
              <a:solidFill>
                <a:srgbClr val="ED217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1155" y="1245662"/>
            <a:ext cx="108602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Powerful &amp; </a:t>
            </a:r>
            <a:r>
              <a:rPr lang="en-US" sz="3100" b="1" dirty="0" smtClean="0">
                <a:solidFill>
                  <a:srgbClr val="2C75BE"/>
                </a:solidFill>
              </a:rPr>
              <a:t>versatile</a:t>
            </a:r>
            <a:r>
              <a:rPr lang="en-US" sz="3100" dirty="0" smtClean="0">
                <a:solidFill>
                  <a:srgbClr val="2C75BE"/>
                </a:solidFill>
              </a:rPr>
              <a:t> methods to gain </a:t>
            </a:r>
            <a:r>
              <a:rPr lang="en-US" sz="3100" b="1" dirty="0" smtClean="0">
                <a:solidFill>
                  <a:srgbClr val="2C75BE"/>
                </a:solidFill>
              </a:rPr>
              <a:t>insight </a:t>
            </a:r>
            <a:r>
              <a:rPr lang="en-US" sz="3100" dirty="0" smtClean="0">
                <a:solidFill>
                  <a:srgbClr val="2C75BE"/>
                </a:solidFill>
              </a:rPr>
              <a:t>into complicated </a:t>
            </a:r>
            <a:r>
              <a:rPr lang="en-US" sz="3100" b="1" dirty="0" smtClean="0">
                <a:solidFill>
                  <a:srgbClr val="2C75BE"/>
                </a:solidFill>
              </a:rPr>
              <a:t>social connection patterns</a:t>
            </a:r>
          </a:p>
          <a:p>
            <a:pPr marL="514350" indent="-514350">
              <a:buFontTx/>
              <a:buAutoNum type="arabicPeriod"/>
            </a:pPr>
            <a:endParaRPr lang="en-US" sz="3100" dirty="0" smtClean="0">
              <a:solidFill>
                <a:srgbClr val="2C75BE"/>
              </a:solidFill>
            </a:endParaRPr>
          </a:p>
          <a:p>
            <a:r>
              <a:rPr lang="en-US" sz="3100" dirty="0" smtClean="0">
                <a:solidFill>
                  <a:srgbClr val="2C75BE"/>
                </a:solidFill>
              </a:rPr>
              <a:t>Applications across </a:t>
            </a:r>
            <a:r>
              <a:rPr lang="en-US" sz="3100" b="1" dirty="0" smtClean="0">
                <a:solidFill>
                  <a:srgbClr val="2C75BE"/>
                </a:solidFill>
              </a:rPr>
              <a:t>industry</a:t>
            </a:r>
            <a:r>
              <a:rPr lang="en-US" sz="3100" dirty="0" smtClean="0">
                <a:solidFill>
                  <a:srgbClr val="2C75BE"/>
                </a:solidFill>
              </a:rPr>
              <a:t> and </a:t>
            </a:r>
            <a:r>
              <a:rPr lang="en-US" sz="3100" b="1" dirty="0" smtClean="0">
                <a:solidFill>
                  <a:srgbClr val="2C75BE"/>
                </a:solidFill>
              </a:rPr>
              <a:t>academia</a:t>
            </a:r>
            <a:r>
              <a:rPr lang="en-US" sz="3100" dirty="0" smtClean="0">
                <a:solidFill>
                  <a:srgbClr val="2C75BE"/>
                </a:solidFill>
              </a:rPr>
              <a:t> – SO MANY OPTIONS!</a:t>
            </a:r>
          </a:p>
        </p:txBody>
      </p:sp>
      <p:sp>
        <p:nvSpPr>
          <p:cNvPr id="18" name="Oval 17"/>
          <p:cNvSpPr/>
          <p:nvPr/>
        </p:nvSpPr>
        <p:spPr>
          <a:xfrm>
            <a:off x="370573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8088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2250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6411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13927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49765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7281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21442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85604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3119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28958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36473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0635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64796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72312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08150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15666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79827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43989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913805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98896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63057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72190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347345" y="5056355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868368" y="4059702"/>
            <a:ext cx="4668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4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338941" y="145687"/>
            <a:ext cx="7886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Network Statistics - Density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41986" name="Picture 2" descr="Image result for complete grap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721" y="4230980"/>
            <a:ext cx="1746260" cy="172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369842" y="1313714"/>
            <a:ext cx="559969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Network-level statistic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= the proportion of existing edges compared to the total possible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Ranges from 0 (graph without edges) to 1 (complete graph)</a:t>
            </a:r>
          </a:p>
        </p:txBody>
      </p:sp>
      <p:cxnSp>
        <p:nvCxnSpPr>
          <p:cNvPr id="146" name="Straight Connector 145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70" name="TextBox 169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71" name="TextBox 170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72" name="TextBox 171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73" name="TextBox 172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74" name="TextBox 173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75" name="TextBox 174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76" name="TextBox 175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77" name="TextBox 176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>
            <a:endCxn id="177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 198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>
            <a:endCxn id="203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>
            <a:endCxn id="212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5" name="Straight Connector 224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43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6369842" y="1313714"/>
            <a:ext cx="559969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Network-level statistic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= the proportion of existing edges compared to the total possible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Ranges from 0 (graph without edges) to 1 (complete graph)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8941" y="145687"/>
            <a:ext cx="7886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Network Statistics - Density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43" name="Left Brace 42"/>
          <p:cNvSpPr/>
          <p:nvPr/>
        </p:nvSpPr>
        <p:spPr>
          <a:xfrm rot="17658825">
            <a:off x="2431528" y="2440574"/>
            <a:ext cx="390315" cy="4704240"/>
          </a:xfrm>
          <a:prstGeom prst="leftBrace">
            <a:avLst>
              <a:gd name="adj1" fmla="val 69983"/>
              <a:gd name="adj2" fmla="val 32060"/>
            </a:avLst>
          </a:prstGeom>
          <a:ln w="44450">
            <a:solidFill>
              <a:srgbClr val="FE0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261825" y="4307930"/>
            <a:ext cx="5792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ED217C"/>
                </a:solidFill>
              </a:rPr>
              <a:t>“How condensed is the network?”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9072" y="4763609"/>
            <a:ext cx="1395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ED217C"/>
                </a:solidFill>
              </a:rPr>
              <a:t>0.36</a:t>
            </a: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929151" y="2201383"/>
            <a:ext cx="632362" cy="2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801789" y="2171018"/>
            <a:ext cx="86977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2671562" y="2171018"/>
            <a:ext cx="232808" cy="1162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1467465" y="3333750"/>
            <a:ext cx="1204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1467465" y="2171018"/>
            <a:ext cx="334324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1467465" y="2171018"/>
            <a:ext cx="1436905" cy="1162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794321" y="2155837"/>
            <a:ext cx="877240" cy="1177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874851" y="2148246"/>
            <a:ext cx="1098735" cy="1606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638197" y="3273020"/>
            <a:ext cx="1373311" cy="467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847885" y="3715455"/>
            <a:ext cx="1300278" cy="22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148163" y="3927146"/>
            <a:ext cx="698086" cy="94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4663951" y="4859951"/>
            <a:ext cx="1182298" cy="1364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4663951" y="3927146"/>
            <a:ext cx="484212" cy="10598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143" name="TextBox 142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145" name="TextBox 144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146" name="TextBox 145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147" name="TextBox 146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148" name="TextBox 147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>
            <a:endCxn id="148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/>
          <p:cNvCxnSpPr>
            <a:endCxn id="174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/>
          <p:cNvCxnSpPr>
            <a:endCxn id="183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65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3085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Why SNA</a:t>
            </a:r>
            <a:r>
              <a:rPr lang="en-US" sz="5400" dirty="0">
                <a:solidFill>
                  <a:srgbClr val="ED217C"/>
                </a:solidFill>
              </a:rPr>
              <a:t>?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805" y="1065710"/>
            <a:ext cx="6108542" cy="45517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8903" y="1326827"/>
            <a:ext cx="53398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2C75BE"/>
                </a:solidFill>
              </a:rPr>
              <a:t>Instead of focusing on individuals in </a:t>
            </a:r>
            <a:r>
              <a:rPr lang="en-US" sz="3100" dirty="0" smtClean="0">
                <a:solidFill>
                  <a:srgbClr val="2C75BE"/>
                </a:solidFill>
              </a:rPr>
              <a:t>isolation,</a:t>
            </a:r>
            <a:endParaRPr lang="en-US" sz="3100" b="1" dirty="0">
              <a:solidFill>
                <a:srgbClr val="2C75B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8941" y="2805226"/>
            <a:ext cx="55115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2C75BE"/>
                </a:solidFill>
              </a:rPr>
              <a:t>SNA considers the importance of </a:t>
            </a:r>
            <a:r>
              <a:rPr lang="en-US" sz="3100" b="1" dirty="0">
                <a:solidFill>
                  <a:srgbClr val="ED217C"/>
                </a:solidFill>
              </a:rPr>
              <a:t>connections</a:t>
            </a:r>
            <a:r>
              <a:rPr lang="en-US" sz="3100" dirty="0">
                <a:solidFill>
                  <a:srgbClr val="ED217C"/>
                </a:solidFill>
              </a:rPr>
              <a:t> </a:t>
            </a:r>
            <a:r>
              <a:rPr lang="en-US" sz="3100" dirty="0">
                <a:solidFill>
                  <a:srgbClr val="2C75BE"/>
                </a:solidFill>
              </a:rPr>
              <a:t>and </a:t>
            </a:r>
            <a:r>
              <a:rPr lang="en-US" sz="3100" b="1" dirty="0">
                <a:solidFill>
                  <a:srgbClr val="ED217C"/>
                </a:solidFill>
              </a:rPr>
              <a:t>relationships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941" y="4192524"/>
            <a:ext cx="5792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ED217C"/>
                </a:solidFill>
              </a:rPr>
              <a:t>= More Realistic Analyses?</a:t>
            </a:r>
          </a:p>
        </p:txBody>
      </p:sp>
      <p:sp>
        <p:nvSpPr>
          <p:cNvPr id="3" name="Multiply 2"/>
          <p:cNvSpPr/>
          <p:nvPr/>
        </p:nvSpPr>
        <p:spPr>
          <a:xfrm>
            <a:off x="1965623" y="890873"/>
            <a:ext cx="2155230" cy="1918347"/>
          </a:xfrm>
          <a:prstGeom prst="mathMultiply">
            <a:avLst>
              <a:gd name="adj1" fmla="val 1778"/>
            </a:avLst>
          </a:prstGeom>
          <a:solidFill>
            <a:srgbClr val="ED217C"/>
          </a:solidFill>
          <a:ln>
            <a:solidFill>
              <a:srgbClr val="ED2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endCxn id="75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>
            <a:endCxn id="101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>
            <a:endCxn id="110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39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3085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Why SNA?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805" y="1065710"/>
            <a:ext cx="6108542" cy="45517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8227" y="1313714"/>
            <a:ext cx="559969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Organizational behavior (leadership, management)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100" dirty="0" smtClean="0">
              <a:solidFill>
                <a:srgbClr val="2C75BE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 smtClean="0">
                <a:solidFill>
                  <a:srgbClr val="2C75BE"/>
                </a:solidFill>
              </a:rPr>
              <a:t>Influencing groups (public health, propaganda, marketing)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100" dirty="0" smtClean="0">
              <a:solidFill>
                <a:srgbClr val="2C75BE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rgbClr val="2C75BE"/>
                </a:solidFill>
              </a:rPr>
              <a:t>Discovery </a:t>
            </a:r>
            <a:r>
              <a:rPr lang="en-US" sz="3100" dirty="0" smtClean="0">
                <a:solidFill>
                  <a:srgbClr val="2C75BE"/>
                </a:solidFill>
              </a:rPr>
              <a:t>opportunities (Math/Computer Science)</a:t>
            </a:r>
            <a:endParaRPr lang="en-US" sz="3100" dirty="0">
              <a:solidFill>
                <a:srgbClr val="2C75B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20435" y="5652299"/>
            <a:ext cx="59384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https://www.slideshare.net/DataWorksMD/social-network-analysis-workshop/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>
            <a:endCxn id="73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>
            <a:endCxn id="99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endCxn id="108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93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4957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SNA</a:t>
            </a:r>
            <a:r>
              <a:rPr lang="en-US" sz="5400" dirty="0">
                <a:solidFill>
                  <a:srgbClr val="ED217C"/>
                </a:solidFill>
              </a:rPr>
              <a:t> </a:t>
            </a:r>
            <a:r>
              <a:rPr lang="en-US" sz="5400" dirty="0" smtClean="0">
                <a:solidFill>
                  <a:srgbClr val="ED217C"/>
                </a:solidFill>
              </a:rPr>
              <a:t>Applications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1" y="1069017"/>
            <a:ext cx="11385081" cy="452215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68561" y="5652299"/>
            <a:ext cx="5642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James Moody (2001) “Race, School Integration, and Friendship in America”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>
            <a:endCxn id="71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endCxn id="97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endCxn id="106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4957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SNA</a:t>
            </a:r>
            <a:r>
              <a:rPr lang="en-US" sz="5400" dirty="0">
                <a:solidFill>
                  <a:srgbClr val="ED217C"/>
                </a:solidFill>
              </a:rPr>
              <a:t> </a:t>
            </a:r>
            <a:r>
              <a:rPr lang="en-US" sz="5400" dirty="0" smtClean="0">
                <a:solidFill>
                  <a:srgbClr val="ED217C"/>
                </a:solidFill>
              </a:rPr>
              <a:t>Applications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3" name="tEczkhfLwq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1069017"/>
            <a:ext cx="7948863" cy="447123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70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endCxn id="96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>
            <a:endCxn id="105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36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4957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SNA</a:t>
            </a:r>
            <a:r>
              <a:rPr lang="en-US" sz="5400" dirty="0">
                <a:solidFill>
                  <a:srgbClr val="ED217C"/>
                </a:solidFill>
              </a:rPr>
              <a:t> </a:t>
            </a:r>
            <a:r>
              <a:rPr lang="en-US" sz="5400" dirty="0" smtClean="0">
                <a:solidFill>
                  <a:srgbClr val="ED217C"/>
                </a:solidFill>
              </a:rPr>
              <a:t>Applications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69" t="25822" r="39374" b="22765"/>
          <a:stretch/>
        </p:blipFill>
        <p:spPr>
          <a:xfrm>
            <a:off x="1427672" y="1018810"/>
            <a:ext cx="9172148" cy="5035156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70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endCxn id="96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>
            <a:endCxn id="105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0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4957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SNA</a:t>
            </a:r>
            <a:r>
              <a:rPr lang="en-US" sz="5400" dirty="0">
                <a:solidFill>
                  <a:srgbClr val="ED217C"/>
                </a:solidFill>
              </a:rPr>
              <a:t> </a:t>
            </a:r>
            <a:r>
              <a:rPr lang="en-US" sz="5400" dirty="0" smtClean="0">
                <a:solidFill>
                  <a:srgbClr val="ED217C"/>
                </a:solidFill>
              </a:rPr>
              <a:t>Applications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48" y="919028"/>
            <a:ext cx="7316590" cy="50526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xmlns:lc="http://schemas.openxmlformats.org/drawingml/2006/lockedCanvas" id="{AF506622-F03B-47C4-B252-F319CA0F3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36" y="3097136"/>
            <a:ext cx="2433774" cy="18253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7" y="1659210"/>
            <a:ext cx="3504963" cy="124075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>
            <a:endCxn id="71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endCxn id="97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endCxn id="106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9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451568"/>
              </p:ext>
            </p:extLst>
          </p:nvPr>
        </p:nvGraphicFramePr>
        <p:xfrm>
          <a:off x="338940" y="911672"/>
          <a:ext cx="11548259" cy="532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785"/>
                <a:gridCol w="4365186"/>
                <a:gridCol w="5223288"/>
              </a:tblGrid>
              <a:tr h="3810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Analysis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Visualization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955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288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9744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Other Open Source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1097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Database,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HPC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48" name="Rectangle 2047"/>
          <p:cNvSpPr/>
          <p:nvPr/>
        </p:nvSpPr>
        <p:spPr>
          <a:xfrm>
            <a:off x="319975" y="6028729"/>
            <a:ext cx="11679520" cy="829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8941" y="145687"/>
            <a:ext cx="3544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How to SNA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endCxn id="72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endCxn id="98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>
            <a:endCxn id="107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7" y="1433889"/>
            <a:ext cx="1232835" cy="95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0" t="17805" r="65090" b="24532"/>
          <a:stretch/>
        </p:blipFill>
        <p:spPr bwMode="auto">
          <a:xfrm>
            <a:off x="836120" y="2595881"/>
            <a:ext cx="1095612" cy="102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networkx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091" y="2580475"/>
            <a:ext cx="1590472" cy="119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Gephi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393" y="4194855"/>
            <a:ext cx="1619547" cy="63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plotly logo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t="13595" b="12894"/>
          <a:stretch/>
        </p:blipFill>
        <p:spPr bwMode="auto">
          <a:xfrm>
            <a:off x="7254303" y="3076610"/>
            <a:ext cx="1874842" cy="66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matplotlib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55" y="2560720"/>
            <a:ext cx="2569004" cy="61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bokeh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2" y="2810897"/>
            <a:ext cx="1934748" cy="62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neo4j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9"/>
          <a:stretch/>
        </p:blipFill>
        <p:spPr bwMode="auto">
          <a:xfrm>
            <a:off x="4123676" y="5420499"/>
            <a:ext cx="1420798" cy="5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/>
          <a:srcRect t="7829"/>
          <a:stretch/>
        </p:blipFill>
        <p:spPr>
          <a:xfrm>
            <a:off x="7511493" y="5393185"/>
            <a:ext cx="1698759" cy="440001"/>
          </a:xfrm>
          <a:prstGeom prst="rect">
            <a:avLst/>
          </a:prstGeom>
        </p:spPr>
      </p:pic>
      <p:pic>
        <p:nvPicPr>
          <p:cNvPr id="2072" name="Picture 24" descr="Image result for graphdb logo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2" b="23163"/>
          <a:stretch/>
        </p:blipFill>
        <p:spPr bwMode="auto">
          <a:xfrm>
            <a:off x="5777436" y="5463508"/>
            <a:ext cx="1528867" cy="42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Image result for igraph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424" y="1463634"/>
            <a:ext cx="1728307" cy="90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d3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39" y="3918714"/>
            <a:ext cx="834189" cy="83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4" descr="Image result for Gephi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70" y="4437837"/>
            <a:ext cx="1619547" cy="63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vis.js logo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t="10397" r="10318" b="11778"/>
          <a:stretch/>
        </p:blipFill>
        <p:spPr bwMode="auto">
          <a:xfrm>
            <a:off x="10847641" y="4039886"/>
            <a:ext cx="923266" cy="94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Image result for cytoscape js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145" y="3850626"/>
            <a:ext cx="1691338" cy="84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0" descr="Image result for igraph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309" y="1457200"/>
            <a:ext cx="1728307" cy="90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10" descr="Image result for igraph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449" y="2716186"/>
            <a:ext cx="1728307" cy="90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6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382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DEMO TIME!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1387" y="2836522"/>
            <a:ext cx="10441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C75BE"/>
                </a:solidFill>
              </a:rPr>
              <a:t>https://github.com/campkels/Intro-SNA-Demo</a:t>
            </a:r>
            <a:endParaRPr lang="en-US" sz="4000" dirty="0" smtClean="0">
              <a:solidFill>
                <a:srgbClr val="2C75B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>
            <a:endCxn id="73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>
            <a:endCxn id="99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endCxn id="108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77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8561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Social Network Analysis (SNA)</a:t>
            </a:r>
            <a:endParaRPr lang="en-US" sz="5400" dirty="0">
              <a:solidFill>
                <a:srgbClr val="ED217C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41155" y="1245662"/>
            <a:ext cx="108602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2C75BE"/>
                </a:solidFill>
              </a:rPr>
              <a:t>P</a:t>
            </a:r>
            <a:r>
              <a:rPr lang="en-US" sz="3100" dirty="0" smtClean="0">
                <a:solidFill>
                  <a:srgbClr val="2C75BE"/>
                </a:solidFill>
              </a:rPr>
              <a:t>owerful &amp; </a:t>
            </a:r>
            <a:r>
              <a:rPr lang="en-US" sz="3100" b="1" dirty="0" smtClean="0">
                <a:solidFill>
                  <a:srgbClr val="2C75BE"/>
                </a:solidFill>
              </a:rPr>
              <a:t>versatile</a:t>
            </a:r>
            <a:r>
              <a:rPr lang="en-US" sz="3100" dirty="0" smtClean="0">
                <a:solidFill>
                  <a:srgbClr val="2C75BE"/>
                </a:solidFill>
              </a:rPr>
              <a:t> methods to gain </a:t>
            </a:r>
            <a:r>
              <a:rPr lang="en-US" sz="3100" b="1" dirty="0" smtClean="0">
                <a:solidFill>
                  <a:srgbClr val="2C75BE"/>
                </a:solidFill>
              </a:rPr>
              <a:t>insight </a:t>
            </a:r>
            <a:r>
              <a:rPr lang="en-US" sz="3100" dirty="0" smtClean="0">
                <a:solidFill>
                  <a:srgbClr val="2C75BE"/>
                </a:solidFill>
              </a:rPr>
              <a:t>into complicated </a:t>
            </a:r>
            <a:r>
              <a:rPr lang="en-US" sz="3100" b="1" dirty="0" smtClean="0">
                <a:solidFill>
                  <a:srgbClr val="2C75BE"/>
                </a:solidFill>
              </a:rPr>
              <a:t>social connection patterns</a:t>
            </a:r>
          </a:p>
          <a:p>
            <a:pPr marL="514350" indent="-514350">
              <a:buFontTx/>
              <a:buAutoNum type="arabicPeriod"/>
            </a:pPr>
            <a:endParaRPr lang="en-US" sz="3100" dirty="0" smtClean="0">
              <a:solidFill>
                <a:srgbClr val="2C75BE"/>
              </a:solidFill>
            </a:endParaRPr>
          </a:p>
          <a:p>
            <a:r>
              <a:rPr lang="en-US" sz="3100" dirty="0" smtClean="0">
                <a:solidFill>
                  <a:srgbClr val="2C75BE"/>
                </a:solidFill>
              </a:rPr>
              <a:t>Applications across </a:t>
            </a:r>
            <a:r>
              <a:rPr lang="en-US" sz="3100" b="1" dirty="0" smtClean="0">
                <a:solidFill>
                  <a:srgbClr val="2C75BE"/>
                </a:solidFill>
              </a:rPr>
              <a:t>industry</a:t>
            </a:r>
            <a:r>
              <a:rPr lang="en-US" sz="3100" dirty="0" smtClean="0">
                <a:solidFill>
                  <a:srgbClr val="2C75BE"/>
                </a:solidFill>
              </a:rPr>
              <a:t> and </a:t>
            </a:r>
            <a:r>
              <a:rPr lang="en-US" sz="3100" b="1" dirty="0" smtClean="0">
                <a:solidFill>
                  <a:srgbClr val="2C75BE"/>
                </a:solidFill>
              </a:rPr>
              <a:t>academia</a:t>
            </a:r>
            <a:r>
              <a:rPr lang="en-US" sz="3100" dirty="0" smtClean="0">
                <a:solidFill>
                  <a:srgbClr val="2C75BE"/>
                </a:solidFill>
              </a:rPr>
              <a:t> – SO MANY OPTIONS!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66202" y="4059702"/>
            <a:ext cx="1789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4391214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924299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457384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990468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523553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056638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589723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7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073968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8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133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Queer Health Hackathon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11266" name="Picture 2" descr="Image result for queer health hackath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r="15020"/>
          <a:stretch/>
        </p:blipFill>
        <p:spPr bwMode="auto">
          <a:xfrm>
            <a:off x="462464" y="1271647"/>
            <a:ext cx="4448354" cy="42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70" y="370428"/>
            <a:ext cx="3619267" cy="2414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40" y="986665"/>
            <a:ext cx="3617049" cy="24125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70" y="3097625"/>
            <a:ext cx="3624543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40" y="3502493"/>
            <a:ext cx="3619267" cy="241401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endCxn id="72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endCxn id="98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>
            <a:endCxn id="107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9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7290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Queer Health Hackathon 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1" r="4847"/>
          <a:stretch/>
        </p:blipFill>
        <p:spPr>
          <a:xfrm>
            <a:off x="597924" y="1373010"/>
            <a:ext cx="6350617" cy="416711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56766" y="1628749"/>
            <a:ext cx="4530134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rgbClr val="2C75BE"/>
                </a:solidFill>
              </a:rPr>
              <a:t>How dense are the provider networks used by gender and sexual minorities?</a:t>
            </a:r>
          </a:p>
          <a:p>
            <a:pPr marL="514350" indent="-514350">
              <a:buAutoNum type="arabicPeriod"/>
            </a:pPr>
            <a:endParaRPr lang="en-US" sz="3100" b="1" dirty="0" smtClean="0">
              <a:solidFill>
                <a:srgbClr val="2C75BE"/>
              </a:solidFill>
            </a:endParaRPr>
          </a:p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rgbClr val="2C75BE"/>
                </a:solidFill>
              </a:rPr>
              <a:t>How does this impact quality of care?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endCxn id="72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endCxn id="98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>
            <a:endCxn id="107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52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>
          <a:xfrm flipV="1">
            <a:off x="1558742" y="3684551"/>
            <a:ext cx="1328917" cy="14051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897605" y="3684551"/>
            <a:ext cx="2348664" cy="5853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887659" y="3684551"/>
            <a:ext cx="1052045" cy="15834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955189" y="2093690"/>
            <a:ext cx="1678638" cy="9570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2633827" y="2093690"/>
            <a:ext cx="253832" cy="15908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1002813" y="3050773"/>
            <a:ext cx="1913909" cy="6337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941" y="145687"/>
            <a:ext cx="10320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Queer Health Hackathon </a:t>
            </a:r>
            <a:r>
              <a:rPr lang="en-US" sz="5400" dirty="0">
                <a:solidFill>
                  <a:srgbClr val="2C75BE"/>
                </a:solidFill>
              </a:rPr>
              <a:t>– </a:t>
            </a:r>
            <a:r>
              <a:rPr lang="en-US" sz="5400" dirty="0" smtClean="0">
                <a:solidFill>
                  <a:srgbClr val="2C75BE"/>
                </a:solidFill>
              </a:rPr>
              <a:t>Methods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6766" y="1628749"/>
            <a:ext cx="4530134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rgbClr val="2C75BE"/>
                </a:solidFill>
              </a:rPr>
              <a:t>How dense are the provider networks used by gender and sexual minorities?</a:t>
            </a:r>
          </a:p>
          <a:p>
            <a:pPr marL="514350" indent="-514350">
              <a:buAutoNum type="arabicPeriod"/>
            </a:pPr>
            <a:endParaRPr lang="en-US" sz="3100" b="1" dirty="0" smtClean="0">
              <a:solidFill>
                <a:srgbClr val="2C75BE"/>
              </a:solidFill>
            </a:endParaRPr>
          </a:p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does this impact quality of care? </a:t>
            </a:r>
          </a:p>
        </p:txBody>
      </p:sp>
      <p:sp>
        <p:nvSpPr>
          <p:cNvPr id="34" name="Oval 33"/>
          <p:cNvSpPr/>
          <p:nvPr/>
        </p:nvSpPr>
        <p:spPr>
          <a:xfrm>
            <a:off x="2346387" y="3114216"/>
            <a:ext cx="1140670" cy="1140670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7924" y="2645884"/>
            <a:ext cx="809779" cy="80977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C75B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153853" y="4684831"/>
            <a:ext cx="809779" cy="809779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685872" y="5014179"/>
            <a:ext cx="507664" cy="5076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379995" y="1839858"/>
            <a:ext cx="507664" cy="507664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75934" y="3859065"/>
            <a:ext cx="821620" cy="821620"/>
          </a:xfrm>
          <a:prstGeom prst="ellipse">
            <a:avLst/>
          </a:prstGeom>
          <a:solidFill>
            <a:srgbClr val="941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591392" y="1275697"/>
            <a:ext cx="26548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D217C"/>
                </a:solidFill>
              </a:rPr>
              <a:t>Providers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820172" y="1900697"/>
            <a:ext cx="355612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D217C"/>
                </a:solidFill>
              </a:rPr>
              <a:t>Same Patient Visited Both Providers</a:t>
            </a:r>
          </a:p>
        </p:txBody>
      </p:sp>
      <p:cxnSp>
        <p:nvCxnSpPr>
          <p:cNvPr id="60" name="Straight Arrow Connector 59"/>
          <p:cNvCxnSpPr>
            <a:stCxn id="57" idx="2"/>
          </p:cNvCxnSpPr>
          <p:nvPr/>
        </p:nvCxnSpPr>
        <p:spPr>
          <a:xfrm flipH="1">
            <a:off x="3352623" y="1860472"/>
            <a:ext cx="566208" cy="1253744"/>
          </a:xfrm>
          <a:prstGeom prst="straightConnector1">
            <a:avLst/>
          </a:prstGeom>
          <a:ln w="28575">
            <a:solidFill>
              <a:srgbClr val="ED2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4071937" y="2818942"/>
            <a:ext cx="409039" cy="966676"/>
          </a:xfrm>
          <a:prstGeom prst="straightConnector1">
            <a:avLst/>
          </a:prstGeom>
          <a:ln w="28575">
            <a:solidFill>
              <a:srgbClr val="ED2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003404" y="1827370"/>
            <a:ext cx="722325" cy="266320"/>
          </a:xfrm>
          <a:prstGeom prst="straightConnector1">
            <a:avLst/>
          </a:prstGeom>
          <a:ln w="28575">
            <a:solidFill>
              <a:srgbClr val="ED21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>
            <a:endCxn id="102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>
            <a:endCxn id="128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/>
          <p:cNvCxnSpPr>
            <a:endCxn id="137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3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10320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Queer Health Hackathon </a:t>
            </a:r>
            <a:r>
              <a:rPr lang="en-US" sz="5400" dirty="0">
                <a:solidFill>
                  <a:srgbClr val="2C75BE"/>
                </a:solidFill>
              </a:rPr>
              <a:t>– </a:t>
            </a:r>
            <a:r>
              <a:rPr lang="en-US" sz="5400" dirty="0" smtClean="0">
                <a:solidFill>
                  <a:srgbClr val="2C75BE"/>
                </a:solidFill>
              </a:rPr>
              <a:t>Methods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43" y="2095141"/>
            <a:ext cx="3029532" cy="2159810"/>
          </a:xfrm>
          <a:prstGeom prst="rect">
            <a:avLst/>
          </a:prstGeom>
        </p:spPr>
      </p:pic>
      <p:sp>
        <p:nvSpPr>
          <p:cNvPr id="47" name="Multiply 46"/>
          <p:cNvSpPr/>
          <p:nvPr/>
        </p:nvSpPr>
        <p:spPr>
          <a:xfrm>
            <a:off x="4117487" y="2977685"/>
            <a:ext cx="852117" cy="758460"/>
          </a:xfrm>
          <a:prstGeom prst="mathMultiply">
            <a:avLst>
              <a:gd name="adj1" fmla="val 1778"/>
            </a:avLst>
          </a:prstGeom>
          <a:solidFill>
            <a:srgbClr val="ED217C"/>
          </a:solidFill>
          <a:ln w="76200">
            <a:solidFill>
              <a:srgbClr val="ED2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123515" y="2565453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ED217C"/>
                </a:solidFill>
              </a:rPr>
              <a:t>3</a:t>
            </a:r>
            <a:endParaRPr lang="en-US" sz="9600" dirty="0">
              <a:solidFill>
                <a:srgbClr val="2C75BE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44453" y="964543"/>
            <a:ext cx="3460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D217C"/>
                </a:solidFill>
              </a:rPr>
              <a:t>1. Gender </a:t>
            </a:r>
            <a:r>
              <a:rPr lang="en-US" sz="2400" dirty="0">
                <a:solidFill>
                  <a:srgbClr val="ED217C"/>
                </a:solidFill>
              </a:rPr>
              <a:t>minority </a:t>
            </a:r>
            <a:endParaRPr lang="en-US" sz="2400" dirty="0" smtClean="0">
              <a:solidFill>
                <a:srgbClr val="ED217C"/>
              </a:solidFill>
            </a:endParaRPr>
          </a:p>
          <a:p>
            <a:r>
              <a:rPr lang="en-US" sz="2400" dirty="0" smtClean="0">
                <a:solidFill>
                  <a:srgbClr val="ED217C"/>
                </a:solidFill>
              </a:rPr>
              <a:t>2. </a:t>
            </a:r>
            <a:r>
              <a:rPr lang="en-US" sz="2400" dirty="0">
                <a:solidFill>
                  <a:srgbClr val="ED217C"/>
                </a:solidFill>
              </a:rPr>
              <a:t>Cisgender </a:t>
            </a:r>
            <a:r>
              <a:rPr lang="en-US" sz="2400" dirty="0" smtClean="0">
                <a:solidFill>
                  <a:srgbClr val="ED217C"/>
                </a:solidFill>
              </a:rPr>
              <a:t>LGB </a:t>
            </a:r>
          </a:p>
          <a:p>
            <a:r>
              <a:rPr lang="en-US" sz="2400" dirty="0" smtClean="0">
                <a:solidFill>
                  <a:srgbClr val="ED217C"/>
                </a:solidFill>
              </a:rPr>
              <a:t>3. Cisgender heterosexual</a:t>
            </a:r>
            <a:endParaRPr lang="en-US" sz="2400" dirty="0">
              <a:solidFill>
                <a:srgbClr val="ED217C"/>
              </a:solidFill>
            </a:endParaRPr>
          </a:p>
        </p:txBody>
      </p:sp>
      <p:sp>
        <p:nvSpPr>
          <p:cNvPr id="53" name="Left Brace 52"/>
          <p:cNvSpPr/>
          <p:nvPr/>
        </p:nvSpPr>
        <p:spPr>
          <a:xfrm rot="16200000">
            <a:off x="3571464" y="1493218"/>
            <a:ext cx="390315" cy="5973601"/>
          </a:xfrm>
          <a:prstGeom prst="leftBrace">
            <a:avLst>
              <a:gd name="adj1" fmla="val 69983"/>
              <a:gd name="adj2" fmla="val 62997"/>
            </a:avLst>
          </a:prstGeom>
          <a:ln w="44450">
            <a:solidFill>
              <a:srgbClr val="FE0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217C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59749" y="4836522"/>
            <a:ext cx="265487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D217C"/>
                </a:solidFill>
              </a:rPr>
              <a:t>Density</a:t>
            </a:r>
          </a:p>
          <a:p>
            <a:pPr algn="ctr"/>
            <a:r>
              <a:rPr lang="en-US" sz="3200" dirty="0" smtClean="0">
                <a:solidFill>
                  <a:srgbClr val="ED217C"/>
                </a:solidFill>
              </a:rPr>
              <a:t>Centrality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256766" y="1628749"/>
            <a:ext cx="4530134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rgbClr val="2C75BE"/>
                </a:solidFill>
              </a:rPr>
              <a:t>How dense are the provider networks used by gender and sexual minorities?</a:t>
            </a:r>
          </a:p>
          <a:p>
            <a:pPr marL="514350" indent="-514350">
              <a:buAutoNum type="arabicPeriod"/>
            </a:pPr>
            <a:endParaRPr lang="en-US" sz="3100" b="1" dirty="0" smtClean="0">
              <a:solidFill>
                <a:srgbClr val="2C75BE"/>
              </a:solidFill>
            </a:endParaRPr>
          </a:p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How does this impact quality of care? </a:t>
            </a:r>
          </a:p>
        </p:txBody>
      </p:sp>
      <p:sp>
        <p:nvSpPr>
          <p:cNvPr id="64" name="Left Brace 63"/>
          <p:cNvSpPr/>
          <p:nvPr/>
        </p:nvSpPr>
        <p:spPr>
          <a:xfrm rot="5400000" flipV="1">
            <a:off x="4861856" y="1578389"/>
            <a:ext cx="341508" cy="1914202"/>
          </a:xfrm>
          <a:prstGeom prst="leftBrace">
            <a:avLst>
              <a:gd name="adj1" fmla="val 69983"/>
              <a:gd name="adj2" fmla="val 51055"/>
            </a:avLst>
          </a:prstGeom>
          <a:ln w="44450">
            <a:solidFill>
              <a:srgbClr val="FE0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217C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endCxn id="83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>
            <a:endCxn id="109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>
            <a:endCxn id="118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30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1" grpId="0"/>
      <p:bldP spid="53" grpId="0" animBg="1"/>
      <p:bldP spid="54" grpId="0"/>
      <p:bldP spid="6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10320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Queer Health Hackathon </a:t>
            </a:r>
            <a:r>
              <a:rPr lang="en-US" sz="5400" dirty="0">
                <a:solidFill>
                  <a:srgbClr val="2C75BE"/>
                </a:solidFill>
              </a:rPr>
              <a:t>– </a:t>
            </a:r>
            <a:r>
              <a:rPr lang="en-US" sz="5400" dirty="0" smtClean="0">
                <a:solidFill>
                  <a:srgbClr val="2C75BE"/>
                </a:solidFill>
              </a:rPr>
              <a:t>Methods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43" y="2095141"/>
            <a:ext cx="3029532" cy="2159810"/>
          </a:xfrm>
          <a:prstGeom prst="rect">
            <a:avLst/>
          </a:prstGeom>
        </p:spPr>
      </p:pic>
      <p:sp>
        <p:nvSpPr>
          <p:cNvPr id="47" name="Multiply 46"/>
          <p:cNvSpPr/>
          <p:nvPr/>
        </p:nvSpPr>
        <p:spPr>
          <a:xfrm>
            <a:off x="4117487" y="2977685"/>
            <a:ext cx="852117" cy="758460"/>
          </a:xfrm>
          <a:prstGeom prst="mathMultiply">
            <a:avLst>
              <a:gd name="adj1" fmla="val 1778"/>
            </a:avLst>
          </a:prstGeom>
          <a:solidFill>
            <a:srgbClr val="ED217C"/>
          </a:solidFill>
          <a:ln w="76200">
            <a:solidFill>
              <a:srgbClr val="ED2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123515" y="2565453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ED217C"/>
                </a:solidFill>
              </a:rPr>
              <a:t>3</a:t>
            </a:r>
            <a:endParaRPr lang="en-US" sz="9600" dirty="0">
              <a:solidFill>
                <a:srgbClr val="2C75BE"/>
              </a:solidFill>
            </a:endParaRPr>
          </a:p>
        </p:txBody>
      </p:sp>
      <p:sp>
        <p:nvSpPr>
          <p:cNvPr id="53" name="Left Brace 52"/>
          <p:cNvSpPr/>
          <p:nvPr/>
        </p:nvSpPr>
        <p:spPr>
          <a:xfrm rot="16200000">
            <a:off x="3571464" y="1493218"/>
            <a:ext cx="390315" cy="5973601"/>
          </a:xfrm>
          <a:prstGeom prst="leftBrace">
            <a:avLst>
              <a:gd name="adj1" fmla="val 69983"/>
              <a:gd name="adj2" fmla="val 62997"/>
            </a:avLst>
          </a:prstGeom>
          <a:ln w="44450">
            <a:solidFill>
              <a:srgbClr val="FE0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259749" y="4836522"/>
            <a:ext cx="265487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D217C"/>
                </a:solidFill>
              </a:rPr>
              <a:t>Density</a:t>
            </a:r>
          </a:p>
          <a:p>
            <a:pPr algn="ctr"/>
            <a:r>
              <a:rPr lang="en-US" sz="3200" dirty="0" smtClean="0">
                <a:solidFill>
                  <a:srgbClr val="ED217C"/>
                </a:solidFill>
              </a:rPr>
              <a:t>Centrality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99067" y="4458183"/>
            <a:ext cx="7425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2C75BE"/>
                </a:solidFill>
              </a:rPr>
              <a:t>y</a:t>
            </a:r>
            <a:endParaRPr lang="en-US" sz="9600" dirty="0">
              <a:solidFill>
                <a:srgbClr val="2C75B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88801" y="4503255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2C75BE"/>
                </a:solidFill>
              </a:rPr>
              <a:t>=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684740" y="4450140"/>
            <a:ext cx="11689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2C75BE"/>
                </a:solidFill>
              </a:rPr>
              <a:t>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83923" y="4493828"/>
            <a:ext cx="1446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2C75BE"/>
                </a:solidFill>
              </a:rPr>
              <a:t>+b</a:t>
            </a:r>
            <a:endParaRPr lang="en-US" sz="9600" dirty="0">
              <a:solidFill>
                <a:srgbClr val="2C75BE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56766" y="1628749"/>
            <a:ext cx="4530134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rgbClr val="BDD7EE"/>
                </a:solidFill>
              </a:rPr>
              <a:t>How dense are the provider networks used by gender and sexual minorities?</a:t>
            </a:r>
          </a:p>
          <a:p>
            <a:pPr marL="514350" indent="-514350">
              <a:buAutoNum type="arabicPeriod"/>
            </a:pPr>
            <a:endParaRPr lang="en-US" sz="3100" b="1" dirty="0" smtClean="0">
              <a:solidFill>
                <a:srgbClr val="2C75BE"/>
              </a:solidFill>
            </a:endParaRPr>
          </a:p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rgbClr val="2C75BE"/>
                </a:solidFill>
              </a:rPr>
              <a:t>How does this impact quality of care? </a:t>
            </a:r>
          </a:p>
        </p:txBody>
      </p:sp>
      <p:sp>
        <p:nvSpPr>
          <p:cNvPr id="64" name="Left Brace 63"/>
          <p:cNvSpPr/>
          <p:nvPr/>
        </p:nvSpPr>
        <p:spPr>
          <a:xfrm rot="5400000" flipV="1">
            <a:off x="4861856" y="1578389"/>
            <a:ext cx="341508" cy="1914202"/>
          </a:xfrm>
          <a:prstGeom prst="leftBrace">
            <a:avLst>
              <a:gd name="adj1" fmla="val 69983"/>
              <a:gd name="adj2" fmla="val 51055"/>
            </a:avLst>
          </a:prstGeom>
          <a:ln w="44450">
            <a:solidFill>
              <a:srgbClr val="FE0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3544453" y="964543"/>
            <a:ext cx="3460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D217C"/>
                </a:solidFill>
              </a:rPr>
              <a:t>1. Gender </a:t>
            </a:r>
            <a:r>
              <a:rPr lang="en-US" sz="2400" dirty="0">
                <a:solidFill>
                  <a:srgbClr val="ED217C"/>
                </a:solidFill>
              </a:rPr>
              <a:t>minority </a:t>
            </a:r>
            <a:endParaRPr lang="en-US" sz="2400" dirty="0" smtClean="0">
              <a:solidFill>
                <a:srgbClr val="ED217C"/>
              </a:solidFill>
            </a:endParaRPr>
          </a:p>
          <a:p>
            <a:r>
              <a:rPr lang="en-US" sz="2400" dirty="0" smtClean="0">
                <a:solidFill>
                  <a:srgbClr val="ED217C"/>
                </a:solidFill>
              </a:rPr>
              <a:t>2. </a:t>
            </a:r>
            <a:r>
              <a:rPr lang="en-US" sz="2400" dirty="0">
                <a:solidFill>
                  <a:srgbClr val="ED217C"/>
                </a:solidFill>
              </a:rPr>
              <a:t>Cisgender </a:t>
            </a:r>
            <a:r>
              <a:rPr lang="en-US" sz="2400" dirty="0" smtClean="0">
                <a:solidFill>
                  <a:srgbClr val="ED217C"/>
                </a:solidFill>
              </a:rPr>
              <a:t>LGB </a:t>
            </a:r>
          </a:p>
          <a:p>
            <a:r>
              <a:rPr lang="en-US" sz="2400" dirty="0" smtClean="0">
                <a:solidFill>
                  <a:srgbClr val="ED217C"/>
                </a:solidFill>
              </a:rPr>
              <a:t>3. Cisgender heterosexual</a:t>
            </a:r>
            <a:endParaRPr lang="en-US" sz="2400" dirty="0">
              <a:solidFill>
                <a:srgbClr val="ED217C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endCxn id="92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endCxn id="118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>
            <a:endCxn id="127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1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10320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Queer Health Hackathon </a:t>
            </a:r>
            <a:r>
              <a:rPr lang="en-US" sz="5400" dirty="0">
                <a:solidFill>
                  <a:srgbClr val="2C75BE"/>
                </a:solidFill>
              </a:rPr>
              <a:t>– </a:t>
            </a:r>
            <a:r>
              <a:rPr lang="en-US" sz="5400" dirty="0" smtClean="0">
                <a:solidFill>
                  <a:srgbClr val="2C75BE"/>
                </a:solidFill>
              </a:rPr>
              <a:t>Methods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43" y="2095141"/>
            <a:ext cx="3029532" cy="2159810"/>
          </a:xfrm>
          <a:prstGeom prst="rect">
            <a:avLst/>
          </a:prstGeom>
        </p:spPr>
      </p:pic>
      <p:sp>
        <p:nvSpPr>
          <p:cNvPr id="47" name="Multiply 46"/>
          <p:cNvSpPr/>
          <p:nvPr/>
        </p:nvSpPr>
        <p:spPr>
          <a:xfrm>
            <a:off x="4117487" y="2977685"/>
            <a:ext cx="852117" cy="758460"/>
          </a:xfrm>
          <a:prstGeom prst="mathMultiply">
            <a:avLst>
              <a:gd name="adj1" fmla="val 1778"/>
            </a:avLst>
          </a:prstGeom>
          <a:solidFill>
            <a:srgbClr val="ED217C"/>
          </a:solidFill>
          <a:ln w="76200">
            <a:solidFill>
              <a:srgbClr val="ED2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123515" y="2565453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ED217C"/>
                </a:solidFill>
              </a:rPr>
              <a:t>3</a:t>
            </a:r>
            <a:endParaRPr lang="en-US" sz="9600" dirty="0">
              <a:solidFill>
                <a:srgbClr val="2C75BE"/>
              </a:solidFill>
            </a:endParaRPr>
          </a:p>
        </p:txBody>
      </p:sp>
      <p:sp>
        <p:nvSpPr>
          <p:cNvPr id="53" name="Left Brace 52"/>
          <p:cNvSpPr/>
          <p:nvPr/>
        </p:nvSpPr>
        <p:spPr>
          <a:xfrm rot="16200000">
            <a:off x="3571464" y="1493218"/>
            <a:ext cx="390315" cy="5973601"/>
          </a:xfrm>
          <a:prstGeom prst="leftBrace">
            <a:avLst>
              <a:gd name="adj1" fmla="val 69983"/>
              <a:gd name="adj2" fmla="val 62997"/>
            </a:avLst>
          </a:prstGeom>
          <a:ln w="44450">
            <a:solidFill>
              <a:srgbClr val="FE0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259749" y="4836522"/>
            <a:ext cx="265487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ED217C"/>
                </a:solidFill>
              </a:rPr>
              <a:t>Density</a:t>
            </a:r>
          </a:p>
          <a:p>
            <a:pPr algn="ctr"/>
            <a:r>
              <a:rPr lang="en-US" sz="3200" dirty="0" smtClean="0">
                <a:solidFill>
                  <a:srgbClr val="ED217C"/>
                </a:solidFill>
              </a:rPr>
              <a:t>Centrality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8801" y="4503255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2C75BE"/>
                </a:solidFill>
              </a:rPr>
              <a:t>=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684740" y="4450140"/>
            <a:ext cx="11689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2C75BE"/>
                </a:solidFill>
              </a:rPr>
              <a:t>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83923" y="4493828"/>
            <a:ext cx="1446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2C75BE"/>
                </a:solidFill>
              </a:rPr>
              <a:t>+b</a:t>
            </a:r>
            <a:endParaRPr lang="en-US" sz="9600" dirty="0">
              <a:solidFill>
                <a:srgbClr val="2C75BE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56766" y="1628749"/>
            <a:ext cx="4530134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rgbClr val="BDD7EE"/>
                </a:solidFill>
              </a:rPr>
              <a:t>How dense are the provider networks used by gender and sexual minorities?</a:t>
            </a:r>
          </a:p>
          <a:p>
            <a:pPr marL="514350" indent="-514350">
              <a:buAutoNum type="arabicPeriod"/>
            </a:pPr>
            <a:endParaRPr lang="en-US" sz="3100" b="1" dirty="0" smtClean="0">
              <a:solidFill>
                <a:srgbClr val="2C75BE"/>
              </a:solidFill>
            </a:endParaRPr>
          </a:p>
          <a:p>
            <a:pPr marL="514350" indent="-514350">
              <a:buAutoNum type="arabicPeriod"/>
            </a:pPr>
            <a:r>
              <a:rPr lang="en-US" sz="3100" b="1" dirty="0" smtClean="0">
                <a:solidFill>
                  <a:srgbClr val="2C75BE"/>
                </a:solidFill>
              </a:rPr>
              <a:t>How does this impact quality of care? </a:t>
            </a:r>
          </a:p>
        </p:txBody>
      </p:sp>
      <p:sp>
        <p:nvSpPr>
          <p:cNvPr id="64" name="Left Brace 63"/>
          <p:cNvSpPr/>
          <p:nvPr/>
        </p:nvSpPr>
        <p:spPr>
          <a:xfrm rot="5400000" flipV="1">
            <a:off x="4861856" y="1578389"/>
            <a:ext cx="341508" cy="1914202"/>
          </a:xfrm>
          <a:prstGeom prst="leftBrace">
            <a:avLst>
              <a:gd name="adj1" fmla="val 69983"/>
              <a:gd name="adj2" fmla="val 51055"/>
            </a:avLst>
          </a:prstGeom>
          <a:ln w="44450">
            <a:solidFill>
              <a:srgbClr val="FE0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-2951" y="4542428"/>
            <a:ext cx="221856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2C75BE"/>
                </a:solidFill>
              </a:rPr>
              <a:t>ER Visits</a:t>
            </a:r>
          </a:p>
          <a:p>
            <a:pPr algn="ctr"/>
            <a:r>
              <a:rPr lang="en-US" sz="3200" b="1" dirty="0" smtClean="0">
                <a:solidFill>
                  <a:srgbClr val="2C75BE"/>
                </a:solidFill>
              </a:rPr>
              <a:t>Stay Length</a:t>
            </a:r>
          </a:p>
          <a:p>
            <a:pPr algn="ctr"/>
            <a:r>
              <a:rPr lang="en-US" sz="3200" b="1" dirty="0" smtClean="0">
                <a:solidFill>
                  <a:srgbClr val="2C75BE"/>
                </a:solidFill>
              </a:rPr>
              <a:t>Follow Up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44453" y="964543"/>
            <a:ext cx="3460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D217C"/>
                </a:solidFill>
              </a:rPr>
              <a:t>1. Gender </a:t>
            </a:r>
            <a:r>
              <a:rPr lang="en-US" sz="2400" dirty="0">
                <a:solidFill>
                  <a:srgbClr val="ED217C"/>
                </a:solidFill>
              </a:rPr>
              <a:t>minority </a:t>
            </a:r>
            <a:endParaRPr lang="en-US" sz="2400" dirty="0" smtClean="0">
              <a:solidFill>
                <a:srgbClr val="ED217C"/>
              </a:solidFill>
            </a:endParaRPr>
          </a:p>
          <a:p>
            <a:r>
              <a:rPr lang="en-US" sz="2400" dirty="0" smtClean="0">
                <a:solidFill>
                  <a:srgbClr val="ED217C"/>
                </a:solidFill>
              </a:rPr>
              <a:t>2. </a:t>
            </a:r>
            <a:r>
              <a:rPr lang="en-US" sz="2400" dirty="0">
                <a:solidFill>
                  <a:srgbClr val="ED217C"/>
                </a:solidFill>
              </a:rPr>
              <a:t>Cisgender </a:t>
            </a:r>
            <a:r>
              <a:rPr lang="en-US" sz="2400" dirty="0" smtClean="0">
                <a:solidFill>
                  <a:srgbClr val="ED217C"/>
                </a:solidFill>
              </a:rPr>
              <a:t>LGB </a:t>
            </a:r>
          </a:p>
          <a:p>
            <a:r>
              <a:rPr lang="en-US" sz="2400" dirty="0" smtClean="0">
                <a:solidFill>
                  <a:srgbClr val="ED217C"/>
                </a:solidFill>
              </a:rPr>
              <a:t>3. Cisgender heterosexual</a:t>
            </a:r>
            <a:endParaRPr lang="en-US" sz="2400" dirty="0">
              <a:solidFill>
                <a:srgbClr val="ED217C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>
            <a:endCxn id="92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>
            <a:endCxn id="118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>
            <a:endCxn id="127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3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109401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Queer Health Hackathon </a:t>
            </a:r>
            <a:r>
              <a:rPr lang="en-US" sz="5400" dirty="0">
                <a:solidFill>
                  <a:srgbClr val="2C75BE"/>
                </a:solidFill>
              </a:rPr>
              <a:t>– </a:t>
            </a:r>
            <a:r>
              <a:rPr lang="en-US" sz="5400" dirty="0" smtClean="0">
                <a:solidFill>
                  <a:srgbClr val="2C75BE"/>
                </a:solidFill>
              </a:rPr>
              <a:t>Next Steps</a:t>
            </a:r>
            <a:r>
              <a:rPr lang="en-US" sz="5400" dirty="0" smtClean="0">
                <a:solidFill>
                  <a:srgbClr val="ED217C"/>
                </a:solidFill>
              </a:rPr>
              <a:t> 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35" y="1126707"/>
            <a:ext cx="4308598" cy="2873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4" y="4091739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688" y="4070049"/>
            <a:ext cx="18288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67686" y="1107117"/>
            <a:ext cx="564578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b="1" dirty="0" smtClean="0">
                <a:solidFill>
                  <a:srgbClr val="2C75BE"/>
                </a:solidFill>
              </a:rPr>
              <a:t>Obtain provider attributes </a:t>
            </a:r>
            <a:r>
              <a:rPr lang="en-US" sz="3100" dirty="0" smtClean="0">
                <a:solidFill>
                  <a:srgbClr val="2C75BE"/>
                </a:solidFill>
              </a:rPr>
              <a:t>(specialty, demographics, etc.)</a:t>
            </a:r>
          </a:p>
          <a:p>
            <a:endParaRPr lang="en-US" sz="1400" dirty="0" smtClean="0">
              <a:solidFill>
                <a:srgbClr val="2C75BE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b="1" dirty="0" smtClean="0">
                <a:solidFill>
                  <a:srgbClr val="2C75BE"/>
                </a:solidFill>
              </a:rPr>
              <a:t>Consider additional networks </a:t>
            </a:r>
            <a:r>
              <a:rPr lang="en-US" sz="3100" dirty="0" smtClean="0">
                <a:solidFill>
                  <a:srgbClr val="2C75BE"/>
                </a:solidFill>
              </a:rPr>
              <a:t>(intersectional identities)</a:t>
            </a:r>
          </a:p>
          <a:p>
            <a:endParaRPr lang="en-US" sz="1400" dirty="0" smtClean="0">
              <a:solidFill>
                <a:srgbClr val="2C75BE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b="1" dirty="0" smtClean="0">
                <a:solidFill>
                  <a:srgbClr val="2C75BE"/>
                </a:solidFill>
              </a:rPr>
              <a:t>More efficient network calculations</a:t>
            </a:r>
          </a:p>
          <a:p>
            <a:endParaRPr lang="en-US" sz="1400" b="1" dirty="0" smtClean="0">
              <a:solidFill>
                <a:srgbClr val="2C75BE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100" b="1" dirty="0" smtClean="0">
                <a:solidFill>
                  <a:srgbClr val="2C75BE"/>
                </a:solidFill>
              </a:rPr>
              <a:t> Additional model variables </a:t>
            </a:r>
            <a:r>
              <a:rPr lang="en-US" sz="3100" dirty="0" smtClean="0">
                <a:solidFill>
                  <a:srgbClr val="2C75BE"/>
                </a:solidFill>
              </a:rPr>
              <a:t>(e.g. insurance status)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endCxn id="63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>
            <a:endCxn id="145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endCxn id="154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50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3991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SNA Wrap Up</a:t>
            </a:r>
            <a:endParaRPr lang="en-US" sz="5400" dirty="0">
              <a:solidFill>
                <a:srgbClr val="ED217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779" y="3352194"/>
            <a:ext cx="5658088" cy="24668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285" y="3615542"/>
            <a:ext cx="2541845" cy="181212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5"/>
          <a:srcRect l="3883" t="10904" r="50605" b="1474"/>
          <a:stretch/>
        </p:blipFill>
        <p:spPr>
          <a:xfrm>
            <a:off x="262935" y="3430876"/>
            <a:ext cx="3323293" cy="25413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07492" y="3246210"/>
            <a:ext cx="397512" cy="735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>
            <a:endCxn id="127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endCxn id="153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endCxn id="162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741155" y="1245662"/>
            <a:ext cx="108602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2C75BE"/>
                </a:solidFill>
              </a:rPr>
              <a:t>P</a:t>
            </a:r>
            <a:r>
              <a:rPr lang="en-US" sz="3100" dirty="0" smtClean="0">
                <a:solidFill>
                  <a:srgbClr val="2C75BE"/>
                </a:solidFill>
              </a:rPr>
              <a:t>owerful &amp; </a:t>
            </a:r>
            <a:r>
              <a:rPr lang="en-US" sz="3100" b="1" dirty="0" smtClean="0">
                <a:solidFill>
                  <a:srgbClr val="2C75BE"/>
                </a:solidFill>
              </a:rPr>
              <a:t>versatile</a:t>
            </a:r>
            <a:r>
              <a:rPr lang="en-US" sz="3100" dirty="0" smtClean="0">
                <a:solidFill>
                  <a:srgbClr val="2C75BE"/>
                </a:solidFill>
              </a:rPr>
              <a:t> methods to gain </a:t>
            </a:r>
            <a:r>
              <a:rPr lang="en-US" sz="3100" b="1" dirty="0" smtClean="0">
                <a:solidFill>
                  <a:srgbClr val="2C75BE"/>
                </a:solidFill>
              </a:rPr>
              <a:t>insight </a:t>
            </a:r>
            <a:r>
              <a:rPr lang="en-US" sz="3100" dirty="0" smtClean="0">
                <a:solidFill>
                  <a:srgbClr val="2C75BE"/>
                </a:solidFill>
              </a:rPr>
              <a:t>into complicated </a:t>
            </a:r>
            <a:r>
              <a:rPr lang="en-US" sz="3100" b="1" dirty="0" smtClean="0">
                <a:solidFill>
                  <a:srgbClr val="2C75BE"/>
                </a:solidFill>
              </a:rPr>
              <a:t>social connection patterns</a:t>
            </a:r>
          </a:p>
          <a:p>
            <a:pPr marL="514350" indent="-514350">
              <a:buFontTx/>
              <a:buAutoNum type="arabicPeriod"/>
            </a:pPr>
            <a:endParaRPr lang="en-US" sz="3100" dirty="0" smtClean="0">
              <a:solidFill>
                <a:srgbClr val="2C75BE"/>
              </a:solidFill>
            </a:endParaRPr>
          </a:p>
          <a:p>
            <a:r>
              <a:rPr lang="en-US" sz="3100" dirty="0" smtClean="0">
                <a:solidFill>
                  <a:srgbClr val="2C75BE"/>
                </a:solidFill>
              </a:rPr>
              <a:t>Applications across </a:t>
            </a:r>
            <a:r>
              <a:rPr lang="en-US" sz="3100" b="1" dirty="0" smtClean="0">
                <a:solidFill>
                  <a:srgbClr val="2C75BE"/>
                </a:solidFill>
              </a:rPr>
              <a:t>industry</a:t>
            </a:r>
            <a:r>
              <a:rPr lang="en-US" sz="3100" dirty="0" smtClean="0">
                <a:solidFill>
                  <a:srgbClr val="2C75BE"/>
                </a:solidFill>
              </a:rPr>
              <a:t> and </a:t>
            </a:r>
            <a:r>
              <a:rPr lang="en-US" sz="3100" b="1" dirty="0" smtClean="0">
                <a:solidFill>
                  <a:srgbClr val="2C75BE"/>
                </a:solidFill>
              </a:rPr>
              <a:t>academia</a:t>
            </a:r>
            <a:r>
              <a:rPr lang="en-US" sz="3100" dirty="0" smtClean="0">
                <a:solidFill>
                  <a:srgbClr val="2C75BE"/>
                </a:solidFill>
              </a:rPr>
              <a:t> – SO MANY OPTIONS!</a:t>
            </a:r>
          </a:p>
        </p:txBody>
      </p:sp>
    </p:spTree>
    <p:extLst>
      <p:ext uri="{BB962C8B-B14F-4D97-AF65-F5344CB8AC3E}">
        <p14:creationId xmlns:p14="http://schemas.microsoft.com/office/powerpoint/2010/main" val="40671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99" y="157741"/>
            <a:ext cx="8991854" cy="67002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43289"/>
            <a:ext cx="12258102" cy="7150996"/>
          </a:xfrm>
          <a:prstGeom prst="rect">
            <a:avLst/>
          </a:prstGeom>
          <a:solidFill>
            <a:srgbClr val="F3F2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94461" y="365664"/>
            <a:ext cx="12352563" cy="2881994"/>
          </a:xfrm>
          <a:prstGeom prst="rect">
            <a:avLst/>
          </a:prstGeom>
          <a:solidFill>
            <a:srgbClr val="F3F2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4845" y="4159398"/>
            <a:ext cx="5339711" cy="1882257"/>
          </a:xfrm>
          <a:prstGeom prst="rect">
            <a:avLst/>
          </a:prstGeom>
          <a:solidFill>
            <a:srgbClr val="F3F2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8530" y="4254140"/>
            <a:ext cx="503233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solidFill>
                  <a:srgbClr val="2C75BE"/>
                </a:solidFill>
              </a:rPr>
              <a:t>Kelsey Campbell</a:t>
            </a:r>
          </a:p>
          <a:p>
            <a:pPr algn="r"/>
            <a:r>
              <a:rPr lang="en-US" sz="3200" dirty="0" smtClean="0">
                <a:solidFill>
                  <a:srgbClr val="2C75BE"/>
                </a:solidFill>
              </a:rPr>
              <a:t>campkels@gaytascience.com</a:t>
            </a:r>
            <a:endParaRPr lang="en-US" sz="3200" dirty="0">
              <a:solidFill>
                <a:srgbClr val="2C75BE"/>
              </a:solidFill>
            </a:endParaRPr>
          </a:p>
          <a:p>
            <a:pPr algn="r"/>
            <a:r>
              <a:rPr lang="en-US" sz="3200" dirty="0" smtClean="0">
                <a:solidFill>
                  <a:srgbClr val="2C75BE"/>
                </a:solidFill>
              </a:rPr>
              <a:t>@</a:t>
            </a:r>
            <a:r>
              <a:rPr lang="en-US" sz="3200" dirty="0" err="1" smtClean="0">
                <a:solidFill>
                  <a:srgbClr val="2C75BE"/>
                </a:solidFill>
              </a:rPr>
              <a:t>campkels</a:t>
            </a:r>
            <a:endParaRPr lang="en-US" sz="3200" dirty="0" smtClean="0">
              <a:solidFill>
                <a:srgbClr val="2C75B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98326" y="820434"/>
            <a:ext cx="659847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0" dirty="0" smtClean="0">
                <a:solidFill>
                  <a:srgbClr val="ED217C"/>
                </a:solidFill>
              </a:rPr>
              <a:t>Questions?</a:t>
            </a:r>
            <a:endParaRPr lang="en-US" sz="11000" dirty="0">
              <a:solidFill>
                <a:srgbClr val="ED217C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59542" y="4159396"/>
            <a:ext cx="5339711" cy="1882257"/>
          </a:xfrm>
          <a:prstGeom prst="rect">
            <a:avLst/>
          </a:prstGeom>
          <a:solidFill>
            <a:srgbClr val="F3F2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6" descr="https://www.gaytascience.com/wp-content/uploads/2017/04/full-logo-1024x17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253" y="4330091"/>
            <a:ext cx="3187527" cy="55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430814" y="4858396"/>
            <a:ext cx="41779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>
                <a:solidFill>
                  <a:srgbClr val="2C75BE"/>
                </a:solidFill>
              </a:rPr>
              <a:t>www.GaytaScience.com</a:t>
            </a:r>
            <a:endParaRPr lang="en-US" sz="3200" dirty="0">
              <a:solidFill>
                <a:srgbClr val="2C75BE"/>
              </a:solidFill>
            </a:endParaRPr>
          </a:p>
          <a:p>
            <a:pPr algn="r"/>
            <a:r>
              <a:rPr lang="en-US" sz="3200" dirty="0" smtClean="0">
                <a:solidFill>
                  <a:srgbClr val="2C75BE"/>
                </a:solidFill>
              </a:rPr>
              <a:t>@</a:t>
            </a:r>
            <a:r>
              <a:rPr lang="en-US" sz="3200" dirty="0" err="1" smtClean="0">
                <a:solidFill>
                  <a:srgbClr val="2C75BE"/>
                </a:solidFill>
              </a:rPr>
              <a:t>gaytascience</a:t>
            </a:r>
            <a:endParaRPr lang="en-US" sz="3200" dirty="0" smtClean="0">
              <a:solidFill>
                <a:srgbClr val="2C75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06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8561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Social Network Analysis (SNA)</a:t>
            </a:r>
            <a:endParaRPr lang="en-US" sz="5400" dirty="0">
              <a:solidFill>
                <a:srgbClr val="ED217C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47851" y="4110598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DEMO!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7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3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917" y="3683556"/>
            <a:ext cx="1367344" cy="1561966"/>
          </a:xfrm>
          <a:prstGeom prst="rect">
            <a:avLst/>
          </a:prstGeom>
        </p:spPr>
      </p:pic>
      <p:pic>
        <p:nvPicPr>
          <p:cNvPr id="1026" name="Picture 2" descr="Image result for pyth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475" y="3806805"/>
            <a:ext cx="1320608" cy="13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741155" y="1245662"/>
            <a:ext cx="108602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2C75BE"/>
                </a:solidFill>
              </a:rPr>
              <a:t>P</a:t>
            </a:r>
            <a:r>
              <a:rPr lang="en-US" sz="3100" dirty="0" smtClean="0">
                <a:solidFill>
                  <a:srgbClr val="2C75BE"/>
                </a:solidFill>
              </a:rPr>
              <a:t>owerful &amp; </a:t>
            </a:r>
            <a:r>
              <a:rPr lang="en-US" sz="3100" b="1" dirty="0" smtClean="0">
                <a:solidFill>
                  <a:srgbClr val="2C75BE"/>
                </a:solidFill>
              </a:rPr>
              <a:t>versatile</a:t>
            </a:r>
            <a:r>
              <a:rPr lang="en-US" sz="3100" dirty="0" smtClean="0">
                <a:solidFill>
                  <a:srgbClr val="2C75BE"/>
                </a:solidFill>
              </a:rPr>
              <a:t> methods to gain </a:t>
            </a:r>
            <a:r>
              <a:rPr lang="en-US" sz="3100" b="1" dirty="0" smtClean="0">
                <a:solidFill>
                  <a:srgbClr val="2C75BE"/>
                </a:solidFill>
              </a:rPr>
              <a:t>insight </a:t>
            </a:r>
            <a:r>
              <a:rPr lang="en-US" sz="3100" dirty="0" smtClean="0">
                <a:solidFill>
                  <a:srgbClr val="2C75BE"/>
                </a:solidFill>
              </a:rPr>
              <a:t>into complicated </a:t>
            </a:r>
            <a:r>
              <a:rPr lang="en-US" sz="3100" b="1" dirty="0" smtClean="0">
                <a:solidFill>
                  <a:srgbClr val="2C75BE"/>
                </a:solidFill>
              </a:rPr>
              <a:t>social connection patterns</a:t>
            </a:r>
          </a:p>
          <a:p>
            <a:pPr marL="514350" indent="-514350">
              <a:buFontTx/>
              <a:buAutoNum type="arabicPeriod"/>
            </a:pPr>
            <a:endParaRPr lang="en-US" sz="3100" dirty="0" smtClean="0">
              <a:solidFill>
                <a:srgbClr val="2C75BE"/>
              </a:solidFill>
            </a:endParaRPr>
          </a:p>
          <a:p>
            <a:r>
              <a:rPr lang="en-US" sz="3100" dirty="0" smtClean="0">
                <a:solidFill>
                  <a:srgbClr val="2C75BE"/>
                </a:solidFill>
              </a:rPr>
              <a:t>Applications across </a:t>
            </a:r>
            <a:r>
              <a:rPr lang="en-US" sz="3100" b="1" dirty="0" smtClean="0">
                <a:solidFill>
                  <a:srgbClr val="2C75BE"/>
                </a:solidFill>
              </a:rPr>
              <a:t>industry</a:t>
            </a:r>
            <a:r>
              <a:rPr lang="en-US" sz="3100" dirty="0" smtClean="0">
                <a:solidFill>
                  <a:srgbClr val="2C75BE"/>
                </a:solidFill>
              </a:rPr>
              <a:t> and </a:t>
            </a:r>
            <a:r>
              <a:rPr lang="en-US" sz="3100" b="1" dirty="0" smtClean="0">
                <a:solidFill>
                  <a:srgbClr val="2C75BE"/>
                </a:solidFill>
              </a:rPr>
              <a:t>academia</a:t>
            </a:r>
            <a:r>
              <a:rPr lang="en-US" sz="3100" dirty="0" smtClean="0">
                <a:solidFill>
                  <a:srgbClr val="2C75BE"/>
                </a:solidFill>
              </a:rPr>
              <a:t> – SO MANY OPTIONS!</a:t>
            </a:r>
          </a:p>
        </p:txBody>
      </p:sp>
    </p:spTree>
    <p:extLst>
      <p:ext uri="{BB962C8B-B14F-4D97-AF65-F5344CB8AC3E}">
        <p14:creationId xmlns:p14="http://schemas.microsoft.com/office/powerpoint/2010/main" val="26103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8561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Social Network Analysis (SNA)</a:t>
            </a:r>
            <a:endParaRPr lang="en-US" sz="5400" dirty="0">
              <a:solidFill>
                <a:srgbClr val="ED217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7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3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endCxn id="52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435207" y="4059702"/>
            <a:ext cx="5321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4723813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256898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789983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323067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856152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389237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922322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362724" y="505635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656127" y="504634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189212" y="5046344"/>
            <a:ext cx="259481" cy="259481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41155" y="1245662"/>
            <a:ext cx="108602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2C75BE"/>
                </a:solidFill>
              </a:rPr>
              <a:t>P</a:t>
            </a:r>
            <a:r>
              <a:rPr lang="en-US" sz="3100" dirty="0" smtClean="0">
                <a:solidFill>
                  <a:srgbClr val="2C75BE"/>
                </a:solidFill>
              </a:rPr>
              <a:t>owerful &amp; </a:t>
            </a:r>
            <a:r>
              <a:rPr lang="en-US" sz="3100" b="1" dirty="0" smtClean="0">
                <a:solidFill>
                  <a:srgbClr val="2C75BE"/>
                </a:solidFill>
              </a:rPr>
              <a:t>versatile</a:t>
            </a:r>
            <a:r>
              <a:rPr lang="en-US" sz="3100" dirty="0" smtClean="0">
                <a:solidFill>
                  <a:srgbClr val="2C75BE"/>
                </a:solidFill>
              </a:rPr>
              <a:t> methods to gain </a:t>
            </a:r>
            <a:r>
              <a:rPr lang="en-US" sz="3100" b="1" dirty="0" smtClean="0">
                <a:solidFill>
                  <a:srgbClr val="2C75BE"/>
                </a:solidFill>
              </a:rPr>
              <a:t>insight </a:t>
            </a:r>
            <a:r>
              <a:rPr lang="en-US" sz="3100" dirty="0" smtClean="0">
                <a:solidFill>
                  <a:srgbClr val="2C75BE"/>
                </a:solidFill>
              </a:rPr>
              <a:t>into complicated </a:t>
            </a:r>
            <a:r>
              <a:rPr lang="en-US" sz="3100" b="1" dirty="0" smtClean="0">
                <a:solidFill>
                  <a:srgbClr val="2C75BE"/>
                </a:solidFill>
              </a:rPr>
              <a:t>social connection patterns</a:t>
            </a:r>
          </a:p>
          <a:p>
            <a:pPr marL="514350" indent="-514350">
              <a:buFontTx/>
              <a:buAutoNum type="arabicPeriod"/>
            </a:pPr>
            <a:endParaRPr lang="en-US" sz="3100" dirty="0" smtClean="0">
              <a:solidFill>
                <a:srgbClr val="2C75BE"/>
              </a:solidFill>
            </a:endParaRPr>
          </a:p>
          <a:p>
            <a:r>
              <a:rPr lang="en-US" sz="3100" dirty="0" smtClean="0">
                <a:solidFill>
                  <a:srgbClr val="2C75BE"/>
                </a:solidFill>
              </a:rPr>
              <a:t>Applications across </a:t>
            </a:r>
            <a:r>
              <a:rPr lang="en-US" sz="3100" b="1" dirty="0" smtClean="0">
                <a:solidFill>
                  <a:srgbClr val="2C75BE"/>
                </a:solidFill>
              </a:rPr>
              <a:t>industry</a:t>
            </a:r>
            <a:r>
              <a:rPr lang="en-US" sz="3100" dirty="0" smtClean="0">
                <a:solidFill>
                  <a:srgbClr val="2C75BE"/>
                </a:solidFill>
              </a:rPr>
              <a:t> and </a:t>
            </a:r>
            <a:r>
              <a:rPr lang="en-US" sz="3100" b="1" dirty="0" smtClean="0">
                <a:solidFill>
                  <a:srgbClr val="2C75BE"/>
                </a:solidFill>
              </a:rPr>
              <a:t>academia</a:t>
            </a:r>
            <a:r>
              <a:rPr lang="en-US" sz="3100" dirty="0" smtClean="0">
                <a:solidFill>
                  <a:srgbClr val="2C75BE"/>
                </a:solidFill>
              </a:rPr>
              <a:t> – SO MANY OPTIONS!</a:t>
            </a:r>
          </a:p>
        </p:txBody>
      </p:sp>
    </p:spTree>
    <p:extLst>
      <p:ext uri="{BB962C8B-B14F-4D97-AF65-F5344CB8AC3E}">
        <p14:creationId xmlns:p14="http://schemas.microsoft.com/office/powerpoint/2010/main" val="67620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8561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Social Network Analysis (SNA)</a:t>
            </a:r>
            <a:endParaRPr lang="en-US" sz="5400" dirty="0">
              <a:solidFill>
                <a:srgbClr val="ED217C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17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3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endCxn id="52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4" y="3430876"/>
            <a:ext cx="4762500" cy="215265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41155" y="1245662"/>
            <a:ext cx="1086029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2C75BE"/>
                </a:solidFill>
              </a:rPr>
              <a:t>P</a:t>
            </a:r>
            <a:r>
              <a:rPr lang="en-US" sz="3100" dirty="0" smtClean="0">
                <a:solidFill>
                  <a:srgbClr val="2C75BE"/>
                </a:solidFill>
              </a:rPr>
              <a:t>owerful &amp; </a:t>
            </a:r>
            <a:r>
              <a:rPr lang="en-US" sz="3100" b="1" dirty="0" smtClean="0">
                <a:solidFill>
                  <a:srgbClr val="2C75BE"/>
                </a:solidFill>
              </a:rPr>
              <a:t>versatile</a:t>
            </a:r>
            <a:r>
              <a:rPr lang="en-US" sz="3100" dirty="0" smtClean="0">
                <a:solidFill>
                  <a:srgbClr val="2C75BE"/>
                </a:solidFill>
              </a:rPr>
              <a:t> methods to gain </a:t>
            </a:r>
            <a:r>
              <a:rPr lang="en-US" sz="3100" b="1" dirty="0" smtClean="0">
                <a:solidFill>
                  <a:srgbClr val="2C75BE"/>
                </a:solidFill>
              </a:rPr>
              <a:t>insight </a:t>
            </a:r>
            <a:r>
              <a:rPr lang="en-US" sz="3100" dirty="0" smtClean="0">
                <a:solidFill>
                  <a:srgbClr val="2C75BE"/>
                </a:solidFill>
              </a:rPr>
              <a:t>into complicated </a:t>
            </a:r>
            <a:r>
              <a:rPr lang="en-US" sz="3100" b="1" dirty="0" smtClean="0">
                <a:solidFill>
                  <a:srgbClr val="2C75BE"/>
                </a:solidFill>
              </a:rPr>
              <a:t>social connection patterns</a:t>
            </a:r>
          </a:p>
          <a:p>
            <a:pPr marL="514350" indent="-514350">
              <a:buFontTx/>
              <a:buAutoNum type="arabicPeriod"/>
            </a:pPr>
            <a:endParaRPr lang="en-US" sz="3100" dirty="0" smtClean="0">
              <a:solidFill>
                <a:srgbClr val="2C75BE"/>
              </a:solidFill>
            </a:endParaRPr>
          </a:p>
          <a:p>
            <a:r>
              <a:rPr lang="en-US" sz="3100" dirty="0" smtClean="0">
                <a:solidFill>
                  <a:srgbClr val="2C75BE"/>
                </a:solidFill>
              </a:rPr>
              <a:t>Applications across </a:t>
            </a:r>
            <a:r>
              <a:rPr lang="en-US" sz="3100" b="1" dirty="0" smtClean="0">
                <a:solidFill>
                  <a:srgbClr val="2C75BE"/>
                </a:solidFill>
              </a:rPr>
              <a:t>industry</a:t>
            </a:r>
            <a:r>
              <a:rPr lang="en-US" sz="3100" dirty="0" smtClean="0">
                <a:solidFill>
                  <a:srgbClr val="2C75BE"/>
                </a:solidFill>
              </a:rPr>
              <a:t> and </a:t>
            </a:r>
            <a:r>
              <a:rPr lang="en-US" sz="3100" b="1" dirty="0" smtClean="0">
                <a:solidFill>
                  <a:srgbClr val="2C75BE"/>
                </a:solidFill>
              </a:rPr>
              <a:t>academia</a:t>
            </a:r>
            <a:r>
              <a:rPr lang="en-US" sz="3100" dirty="0" smtClean="0">
                <a:solidFill>
                  <a:srgbClr val="2C75BE"/>
                </a:solidFill>
              </a:rPr>
              <a:t> – SO MANY OPTIONS!</a:t>
            </a:r>
          </a:p>
        </p:txBody>
      </p:sp>
    </p:spTree>
    <p:extLst>
      <p:ext uri="{BB962C8B-B14F-4D97-AF65-F5344CB8AC3E}">
        <p14:creationId xmlns:p14="http://schemas.microsoft.com/office/powerpoint/2010/main" val="358976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8941" y="145687"/>
            <a:ext cx="8561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Social Network Analysis (SNA)</a:t>
            </a:r>
            <a:endParaRPr lang="en-US" sz="5400" dirty="0">
              <a:solidFill>
                <a:srgbClr val="2C75BE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805" y="1065710"/>
            <a:ext cx="6108542" cy="45517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8941" y="1251272"/>
            <a:ext cx="494821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 smtClean="0">
                <a:solidFill>
                  <a:srgbClr val="2C75BE"/>
                </a:solidFill>
              </a:rPr>
              <a:t>Investigating social structures through </a:t>
            </a:r>
            <a:r>
              <a:rPr lang="en-US" sz="3100" b="1" dirty="0" smtClean="0">
                <a:solidFill>
                  <a:srgbClr val="2C75BE"/>
                </a:solidFill>
              </a:rPr>
              <a:t>networks/graphs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8940" y="2341668"/>
            <a:ext cx="551151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b="1" dirty="0" smtClean="0">
                <a:solidFill>
                  <a:srgbClr val="2C75BE"/>
                </a:solidFill>
              </a:rPr>
              <a:t>Nodes</a:t>
            </a:r>
            <a:r>
              <a:rPr lang="en-US" sz="3100" dirty="0" smtClean="0">
                <a:solidFill>
                  <a:srgbClr val="2C75BE"/>
                </a:solidFill>
              </a:rPr>
              <a:t> (circles) </a:t>
            </a:r>
            <a:r>
              <a:rPr lang="en-US" sz="3100" dirty="0">
                <a:solidFill>
                  <a:srgbClr val="2C75BE"/>
                </a:solidFill>
              </a:rPr>
              <a:t>–</a:t>
            </a:r>
            <a:endParaRPr lang="en-US" sz="3100" dirty="0" smtClean="0">
              <a:solidFill>
                <a:srgbClr val="2C75BE"/>
              </a:solidFill>
            </a:endParaRPr>
          </a:p>
          <a:p>
            <a:pPr lvl="1"/>
            <a:r>
              <a:rPr lang="en-US" sz="3100" dirty="0" smtClean="0">
                <a:solidFill>
                  <a:srgbClr val="2C75BE"/>
                </a:solidFill>
              </a:rPr>
              <a:t>people, actors, things, concepts, </a:t>
            </a:r>
            <a:r>
              <a:rPr lang="en-US" sz="3100" dirty="0" err="1" smtClean="0">
                <a:solidFill>
                  <a:srgbClr val="2C75BE"/>
                </a:solidFill>
              </a:rPr>
              <a:t>etc</a:t>
            </a:r>
            <a:r>
              <a:rPr lang="en-US" sz="3100" dirty="0" smtClean="0">
                <a:solidFill>
                  <a:srgbClr val="2C75BE"/>
                </a:solidFill>
              </a:rPr>
              <a:t> </a:t>
            </a:r>
          </a:p>
          <a:p>
            <a:r>
              <a:rPr lang="en-US" sz="3100" b="1" dirty="0" smtClean="0">
                <a:solidFill>
                  <a:srgbClr val="2C75BE"/>
                </a:solidFill>
              </a:rPr>
              <a:t>Edges</a:t>
            </a:r>
            <a:r>
              <a:rPr lang="en-US" sz="3100" dirty="0" smtClean="0">
                <a:solidFill>
                  <a:srgbClr val="2C75BE"/>
                </a:solidFill>
              </a:rPr>
              <a:t> (lines) – </a:t>
            </a:r>
          </a:p>
          <a:p>
            <a:pPr lvl="1"/>
            <a:r>
              <a:rPr lang="en-US" sz="3100" dirty="0" smtClean="0">
                <a:solidFill>
                  <a:srgbClr val="2C75BE"/>
                </a:solidFill>
              </a:rPr>
              <a:t>connection between 2 nodes (relationship, interaction, </a:t>
            </a:r>
            <a:r>
              <a:rPr lang="en-US" sz="3100" dirty="0" err="1" smtClean="0">
                <a:solidFill>
                  <a:srgbClr val="2C75BE"/>
                </a:solidFill>
              </a:rPr>
              <a:t>etc</a:t>
            </a:r>
            <a:r>
              <a:rPr lang="en-US" sz="3100" dirty="0" smtClean="0">
                <a:solidFill>
                  <a:srgbClr val="2C75BE"/>
                </a:solidFill>
              </a:rPr>
              <a:t>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>
            <a:endCxn id="73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>
            <a:endCxn id="99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>
            <a:endCxn id="108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7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800515"/>
              </p:ext>
            </p:extLst>
          </p:nvPr>
        </p:nvGraphicFramePr>
        <p:xfrm>
          <a:off x="6434438" y="1577976"/>
          <a:ext cx="234928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302"/>
                <a:gridCol w="12269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Ginny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Hermione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Gryffindor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Cedric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Hannah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Helga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Hufflepuff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8941" y="145687"/>
            <a:ext cx="7314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ED217C"/>
                </a:solidFill>
              </a:rPr>
              <a:t>Building a Social Network</a:t>
            </a:r>
            <a:endParaRPr lang="en-US" sz="5400" dirty="0">
              <a:solidFill>
                <a:srgbClr val="2C75B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561513" y="1968574"/>
            <a:ext cx="465617" cy="465617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71562" y="1938210"/>
            <a:ext cx="465617" cy="465617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64176" y="3100940"/>
            <a:ext cx="465617" cy="465617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38753" y="3100940"/>
            <a:ext cx="465617" cy="465617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31722" y="2432201"/>
            <a:ext cx="465617" cy="465617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40778" y="3507417"/>
            <a:ext cx="465617" cy="465617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15355" y="3700103"/>
            <a:ext cx="465617" cy="465617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13441" y="4627143"/>
            <a:ext cx="465617" cy="465617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31143" y="4763609"/>
            <a:ext cx="465617" cy="465617"/>
          </a:xfrm>
          <a:prstGeom prst="ellipse">
            <a:avLst/>
          </a:prstGeom>
          <a:solidFill>
            <a:srgbClr val="2C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598371" y="1565156"/>
            <a:ext cx="76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Harry</a:t>
            </a:r>
            <a:endParaRPr lang="en-US" sz="2000" dirty="0"/>
          </a:p>
        </p:txBody>
      </p:sp>
      <p:sp>
        <p:nvSpPr>
          <p:cNvPr id="80" name="TextBox 79"/>
          <p:cNvSpPr txBox="1"/>
          <p:nvPr/>
        </p:nvSpPr>
        <p:spPr>
          <a:xfrm>
            <a:off x="1438890" y="1635616"/>
            <a:ext cx="785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Ginny</a:t>
            </a:r>
            <a:endParaRPr lang="en-US" sz="2000" dirty="0"/>
          </a:p>
        </p:txBody>
      </p:sp>
      <p:sp>
        <p:nvSpPr>
          <p:cNvPr id="81" name="TextBox 80"/>
          <p:cNvSpPr txBox="1"/>
          <p:nvPr/>
        </p:nvSpPr>
        <p:spPr>
          <a:xfrm>
            <a:off x="352227" y="204748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Dean</a:t>
            </a:r>
            <a:endParaRPr lang="en-US" sz="2000" dirty="0"/>
          </a:p>
        </p:txBody>
      </p:sp>
      <p:sp>
        <p:nvSpPr>
          <p:cNvPr id="82" name="TextBox 81"/>
          <p:cNvSpPr txBox="1"/>
          <p:nvPr/>
        </p:nvSpPr>
        <p:spPr>
          <a:xfrm>
            <a:off x="2298981" y="3514753"/>
            <a:ext cx="58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Ron</a:t>
            </a:r>
            <a:endParaRPr lang="en-US" sz="2000" dirty="0"/>
          </a:p>
        </p:txBody>
      </p:sp>
      <p:sp>
        <p:nvSpPr>
          <p:cNvPr id="83" name="TextBox 82"/>
          <p:cNvSpPr txBox="1"/>
          <p:nvPr/>
        </p:nvSpPr>
        <p:spPr>
          <a:xfrm>
            <a:off x="1028750" y="3471307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Hermione</a:t>
            </a:r>
            <a:endParaRPr lang="en-US" sz="2000" dirty="0"/>
          </a:p>
        </p:txBody>
      </p:sp>
      <p:sp>
        <p:nvSpPr>
          <p:cNvPr id="84" name="TextBox 83"/>
          <p:cNvSpPr txBox="1"/>
          <p:nvPr/>
        </p:nvSpPr>
        <p:spPr>
          <a:xfrm>
            <a:off x="3914903" y="3164022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Cedric</a:t>
            </a:r>
            <a:endParaRPr lang="en-US" sz="2000" dirty="0"/>
          </a:p>
        </p:txBody>
      </p:sp>
      <p:sp>
        <p:nvSpPr>
          <p:cNvPr id="85" name="TextBox 84"/>
          <p:cNvSpPr txBox="1"/>
          <p:nvPr/>
        </p:nvSpPr>
        <p:spPr>
          <a:xfrm>
            <a:off x="5361921" y="3700103"/>
            <a:ext cx="995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Hannah</a:t>
            </a:r>
            <a:endParaRPr lang="en-US" sz="2000" dirty="0"/>
          </a:p>
        </p:txBody>
      </p:sp>
      <p:sp>
        <p:nvSpPr>
          <p:cNvPr id="86" name="TextBox 85"/>
          <p:cNvSpPr txBox="1"/>
          <p:nvPr/>
        </p:nvSpPr>
        <p:spPr>
          <a:xfrm>
            <a:off x="3775579" y="4444424"/>
            <a:ext cx="82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Penny</a:t>
            </a:r>
            <a:endParaRPr lang="en-US" sz="2000" dirty="0"/>
          </a:p>
        </p:txBody>
      </p:sp>
      <p:sp>
        <p:nvSpPr>
          <p:cNvPr id="87" name="TextBox 86"/>
          <p:cNvSpPr txBox="1"/>
          <p:nvPr/>
        </p:nvSpPr>
        <p:spPr>
          <a:xfrm>
            <a:off x="5544282" y="4996417"/>
            <a:ext cx="77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Helga</a:t>
            </a:r>
            <a:endParaRPr lang="en-US" sz="2000" dirty="0"/>
          </a:p>
        </p:txBody>
      </p:sp>
      <p:sp>
        <p:nvSpPr>
          <p:cNvPr id="65" name="Rectangle 64"/>
          <p:cNvSpPr/>
          <p:nvPr/>
        </p:nvSpPr>
        <p:spPr>
          <a:xfrm>
            <a:off x="7551056" y="1390650"/>
            <a:ext cx="1268150" cy="4005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775764" y="6028729"/>
            <a:ext cx="220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Analysis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5658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4795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14363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73068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92637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12205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31773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251342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270910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90479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10047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329615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349184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68752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388321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07889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27457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6659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861631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5731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>
            <a:endCxn id="91" idx="1"/>
          </p:cNvCxnSpPr>
          <p:nvPr/>
        </p:nvCxnSpPr>
        <p:spPr>
          <a:xfrm flipV="1">
            <a:off x="522961" y="6213395"/>
            <a:ext cx="1252803" cy="150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1339319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752267" y="6390758"/>
            <a:ext cx="95250" cy="952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1535003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446433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5866421" y="60287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SNA IRL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589841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08817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627793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65744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84720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>
            <a:endCxn id="173" idx="1"/>
          </p:cNvCxnSpPr>
          <p:nvPr/>
        </p:nvCxnSpPr>
        <p:spPr>
          <a:xfrm>
            <a:off x="3938182" y="6213395"/>
            <a:ext cx="19282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/>
          <p:cNvSpPr/>
          <p:nvPr/>
        </p:nvSpPr>
        <p:spPr>
          <a:xfrm>
            <a:off x="57086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646769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/>
          <p:cNvSpPr txBox="1"/>
          <p:nvPr/>
        </p:nvSpPr>
        <p:spPr>
          <a:xfrm>
            <a:off x="7546173" y="602872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7893047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/>
          <p:cNvCxnSpPr>
            <a:endCxn id="182" idx="1"/>
          </p:cNvCxnSpPr>
          <p:nvPr/>
        </p:nvCxnSpPr>
        <p:spPr>
          <a:xfrm>
            <a:off x="6761037" y="6213395"/>
            <a:ext cx="7851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9165884" y="6028729"/>
            <a:ext cx="250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Queer Health Hackathon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955794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975435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995077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0147182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0343594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0540006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0736418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0932830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1129245" y="6390758"/>
            <a:ext cx="95250" cy="9525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5" name="Straight Connector 194"/>
          <p:cNvCxnSpPr/>
          <p:nvPr/>
        </p:nvCxnSpPr>
        <p:spPr>
          <a:xfrm>
            <a:off x="8335172" y="6213395"/>
            <a:ext cx="83071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6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16965</TotalTime>
  <Words>3307</Words>
  <Application>Microsoft Office PowerPoint</Application>
  <PresentationFormat>Widescreen</PresentationFormat>
  <Paragraphs>1319</Paragraphs>
  <Slides>48</Slides>
  <Notes>48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Kelsey Campbell</dc:creator>
  <cp:lastModifiedBy>Kelsey Campbell</cp:lastModifiedBy>
  <cp:revision>508</cp:revision>
  <dcterms:created xsi:type="dcterms:W3CDTF">2018-06-24T19:21:49Z</dcterms:created>
  <dcterms:modified xsi:type="dcterms:W3CDTF">2019-03-24T19:51:21Z</dcterms:modified>
</cp:coreProperties>
</file>